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71" r:id="rId1"/>
    <p:sldMasterId id="2147483657" r:id="rId2"/>
    <p:sldMasterId id="2147483828" r:id="rId3"/>
    <p:sldMasterId id="2147483833" r:id="rId4"/>
  </p:sldMasterIdLst>
  <p:notesMasterIdLst>
    <p:notesMasterId r:id="rId19"/>
  </p:notesMasterIdLst>
  <p:handoutMasterIdLst>
    <p:handoutMasterId r:id="rId20"/>
  </p:handoutMasterIdLst>
  <p:sldIdLst>
    <p:sldId id="1208" r:id="rId5"/>
    <p:sldId id="1209" r:id="rId6"/>
    <p:sldId id="1202" r:id="rId7"/>
    <p:sldId id="1203" r:id="rId8"/>
    <p:sldId id="1210" r:id="rId9"/>
    <p:sldId id="1181" r:id="rId10"/>
    <p:sldId id="1200" r:id="rId11"/>
    <p:sldId id="1179" r:id="rId12"/>
    <p:sldId id="1205" r:id="rId13"/>
    <p:sldId id="1206" r:id="rId14"/>
    <p:sldId id="1187" r:id="rId15"/>
    <p:sldId id="1188" r:id="rId16"/>
    <p:sldId id="1201" r:id="rId17"/>
    <p:sldId id="1207" r:id="rId18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ей Малышев" initials="АМ" lastIdx="8" clrIdx="0">
    <p:extLst>
      <p:ext uri="{19B8F6BF-5375-455C-9EA6-DF929625EA0E}">
        <p15:presenceInfo xmlns:p15="http://schemas.microsoft.com/office/powerpoint/2012/main" userId="8ae9c15f625b32bb" providerId="Windows Live"/>
      </p:ext>
    </p:extLst>
  </p:cmAuthor>
  <p:cmAuthor id="2" name="OCTS" initials="O" lastIdx="1" clrIdx="1">
    <p:extLst>
      <p:ext uri="{19B8F6BF-5375-455C-9EA6-DF929625EA0E}">
        <p15:presenceInfo xmlns:p15="http://schemas.microsoft.com/office/powerpoint/2012/main" userId="OCTS" providerId="None"/>
      </p:ext>
    </p:extLst>
  </p:cmAuthor>
  <p:cmAuthor id="3" name="Kostylev Andrey" initials="KA" lastIdx="1" clrIdx="2">
    <p:extLst>
      <p:ext uri="{19B8F6BF-5375-455C-9EA6-DF929625EA0E}">
        <p15:presenceInfo xmlns:p15="http://schemas.microsoft.com/office/powerpoint/2012/main" userId="146efb04217a1102" providerId="Windows Live"/>
      </p:ext>
    </p:extLst>
  </p:cmAuthor>
  <p:cmAuthor id="4" name="Elizaveta Kostyleva" initials="EK" lastIdx="1" clrIdx="3">
    <p:extLst>
      <p:ext uri="{19B8F6BF-5375-455C-9EA6-DF929625EA0E}">
        <p15:presenceInfo xmlns:p15="http://schemas.microsoft.com/office/powerpoint/2012/main" userId="S::ekostyleva@lifevantage.com::e5a115f0-bdb1-48b8-969c-0a472e870de3" providerId="AD"/>
      </p:ext>
    </p:extLst>
  </p:cmAuthor>
  <p:cmAuthor id="5" name="ОЦТС" initials="О" lastIdx="2" clrIdx="4">
    <p:extLst>
      <p:ext uri="{19B8F6BF-5375-455C-9EA6-DF929625EA0E}">
        <p15:presenceInfo xmlns:p15="http://schemas.microsoft.com/office/powerpoint/2012/main" userId="ОЦТ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9D9D9D"/>
    <a:srgbClr val="FEFEFE"/>
    <a:srgbClr val="BFBFB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78121" autoAdjust="0"/>
  </p:normalViewPr>
  <p:slideViewPr>
    <p:cSldViewPr snapToGrid="0" snapToObjects="1">
      <p:cViewPr varScale="1">
        <p:scale>
          <a:sx n="68" d="100"/>
          <a:sy n="68" d="100"/>
        </p:scale>
        <p:origin x="90" y="25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-7146"/>
    </p:cViewPr>
  </p:sorterViewPr>
  <p:notesViewPr>
    <p:cSldViewPr snapToGrid="0" snapToObjects="1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78F288-5E3C-4F81-AD43-7789565D2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2D620-2592-455C-9AF4-8E2D0C2F79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FCE6C-E7E6-4C35-A8B5-8F9784AA6873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628E3-CFC5-471A-B6A2-9F949B2E8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86937-338C-4D39-8822-B1F000CF6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77762-F59A-4FB1-90F9-50BE76F03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8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46D5B-6567-794D-8CBA-5CCA973D6774}" type="datetimeFigureOut">
              <a:t>12.06.2025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DE2F8-02D4-C448-B364-7246A6689E7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3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/>
              <a:t>Управление электроприводами и другими системами активно реализуется на микроконтроллерах. Отладка их программ требует оборудования, занимает время и не всегда воспроизводима. 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Поэтому было решено исследовать возможности отладки МК программ средствами </a:t>
            </a:r>
            <a:r>
              <a:rPr lang="ru-RU" dirty="0" err="1"/>
              <a:t>матлаб</a:t>
            </a:r>
            <a:r>
              <a:rPr lang="ru-RU" dirty="0"/>
              <a:t>.</a:t>
            </a:r>
          </a:p>
          <a:p>
            <a:pPr eaLnBrk="1" hangingPunct="1"/>
            <a:r>
              <a:rPr lang="ru-RU" dirty="0"/>
              <a:t>Основной целью стало создание такой модели микроконтроллера, которую можно использовать в MATLAB. 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Задачи включали реализацию структуры, поддержку периферии, интеграцию в Simulink и тестирование на реальном примере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Мой проект позволяет отлаживать такие программы прямо в MATLAB, что снижает затраты и повышает удобство разработки.</a:t>
            </a:r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41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dirty="0"/>
              <a:t>Симулятор построен из трёх основных частей: это код пользователя, эмулятор STM с библиотеками HAL/CMSIS, и оболочка, связывающая код с Simulink. Структура позволяет выполнять C-код в MATLAB, как если бы он работал на настоящем МК.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45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i="1" dirty="0"/>
              <a:t>/* </a:t>
            </a:r>
            <a:r>
              <a:rPr lang="ru-RU" altLang="ru-RU" i="1" dirty="0"/>
              <a:t>Постановка задачи для программирования </a:t>
            </a:r>
            <a:r>
              <a:rPr lang="en-US" altLang="ru-RU" i="1" dirty="0"/>
              <a:t>*/</a:t>
            </a:r>
            <a:endParaRPr lang="ru-RU" altLang="ru-RU" i="1" dirty="0"/>
          </a:p>
          <a:p>
            <a:pPr eaLnBrk="1" hangingPunct="1"/>
            <a:r>
              <a:rPr lang="ru-RU" altLang="ru-RU" dirty="0"/>
              <a:t>Определение данных для пересчета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851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09659-7396-B5F3-5BD3-4AC6E6AF2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5A7E025-FA4D-9EB0-014F-616408CFE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38B3F2D-F7F0-DCC1-451D-62581A7CC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i="1" dirty="0"/>
              <a:t>/* </a:t>
            </a:r>
            <a:r>
              <a:rPr lang="ru-RU" altLang="ru-RU" i="1" dirty="0"/>
              <a:t>Постановка задачи для программирования </a:t>
            </a:r>
            <a:r>
              <a:rPr lang="en-US" altLang="ru-RU" i="1" dirty="0"/>
              <a:t>*/</a:t>
            </a:r>
            <a:endParaRPr lang="ru-RU" altLang="ru-RU" i="1" dirty="0"/>
          </a:p>
          <a:p>
            <a:pPr eaLnBrk="1" hangingPunct="1"/>
            <a:r>
              <a:rPr lang="ru-RU" altLang="ru-RU" dirty="0"/>
              <a:t>Определение данных для пересчета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F4143B-5295-9AD0-B579-FA5619E44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846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Необходимость преобразований СК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с антенны и первичной обработки приходят в топоцентрических СК. 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топоцентрические СК имеют общий параметр – радиус вектор.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Углы, которые определяют направление радиус-вектора зависят от устройства РЛС (какими углами определяется направление антенны)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918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Необходимость преобразований СК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Траекторная обработка производится в планетоцентрических СК.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прямоугольные (подвижная/неподвижная) и сферическая СК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Подвижная и неподвижная геоцентрическая СК отличаются только направлением оси 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подвижной она прикреплена к Гринвичскому меридиану, а в неподвижной – направлена в сторону Гринвичского меридиана в 00:00 МСК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328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Необходимость преобразований СК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Пересчет СК является итерационным, плюсы: малое кол-во алгоритмов, минусы - </a:t>
            </a:r>
            <a:r>
              <a:rPr lang="ru-RU" sz="12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ресурсозатратен</a:t>
            </a:r>
            <a:endParaRPr lang="ru-RU" sz="12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endParaRPr lang="ru-RU" sz="12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Взвешенность графа. Способ расчета весов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Т.к. время вычисления алгоритмов разное, необходимо использовать взвешенный граф. Веса рассчитывались путем подсчета тактов, которые затрачивает МК на пересчет</a:t>
            </a: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Поиск маршрута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немаловажной задачей является поиск оптимального маршрута. Его можно находить как процедурно – с помощью различных алгоритмов, так и заранее запрограммировать используемые маршруты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475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88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>
                <a:cs typeface="Calibri" panose="020F0502020204030204" pitchFamily="34" charset="0"/>
              </a:rPr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994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ВЫВОДЫ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Видно, что МК при тактовой частоте 8 МГц более, чем в 100 раз медленнее, чем ЭВМ.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/* Интересный факт */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Отношение увеличивается возможно из-за долгого прохода по условиям на МК. Т.к. последние пересчеты находятся в конце и перед ними надо пройти до десяти условий, каждое из которых ~ 7 тактов</a:t>
            </a:r>
            <a:endParaRPr lang="ru-RU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847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140000"/>
                  </a:lnSpc>
                  <a:spcAft>
                    <a:spcPts val="800"/>
                  </a:spcAft>
                  <a:defRPr/>
                </a:pPr>
                <a:r>
                  <a:rPr lang="ru-RU" sz="1200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/* ВЫВОДЫ */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М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ожно заметить, что пересчеты из топоцентрических СК в планетоцентрические в среднем имеют меньшую погрешность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Т−П</m:t>
                        </m:r>
                      </m:sub>
                    </m:sSub>
                    <m:r>
                      <a:rPr lang="ru-RU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=0,077</m:t>
                    </m:r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), чем пересчет из планетоцентрических СК в топоцентрические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ru-RU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П−Т</m:t>
                        </m:r>
                      </m:sub>
                    </m:sSub>
                    <m:r>
                      <a:rPr lang="ru-RU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=0,77</m:t>
                    </m:r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).</a:t>
                </a:r>
                <a:r>
                  <a:rPr lang="en-US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Также</a:t>
                </a:r>
                <a:r>
                  <a:rPr lang="ru-RU" sz="1200" kern="1200" baseline="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относительная погрешность измерения сильно варьируется, и в зависимости от пересчета находится в диапазоне от 0,03% до 1,72%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140000"/>
                  </a:lnSpc>
                  <a:spcAft>
                    <a:spcPts val="800"/>
                  </a:spcAft>
                  <a:defRPr/>
                </a:pPr>
                <a:r>
                  <a:rPr lang="ru-RU" sz="1200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/* ВЫВОДЫ */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М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ожно заметить, что пересчеты из топоцентрических СК в планетоцентрические в среднем имеют меньшую погрешность (</a:t>
                </a:r>
                <a:r>
                  <a:rPr lang="ru-RU" sz="1200" i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𝛿 ̅_(Т−П)=0,077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), чем пересчет из планетоцентрических СК в топоцентрические (</a:t>
                </a:r>
                <a:r>
                  <a:rPr lang="ru-RU" sz="1200" i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𝛿 ̅_(П−Т)=0,77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).</a:t>
                </a:r>
                <a:r>
                  <a:rPr lang="en-US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20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Также</a:t>
                </a:r>
                <a:r>
                  <a:rPr lang="ru-RU" sz="1200" kern="1200" baseline="0" dirty="0">
                    <a:effectLst/>
                    <a:latin typeface="Times New Roman" panose="02020603050405020304" pitchFamily="18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lang="ru-RU" sz="12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относительная погрешность измерения сильно варьируется, и в зависимости от пересчета находится в диапазоне от 0,03% до 1,72%</a:t>
                </a:r>
                <a:endParaRPr lang="ru-RU" sz="12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411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Все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DE2F8-02D4-C448-B364-7246A6689E7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74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а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6EB76-0898-4F71-9685-0F9BE4E1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CD38B1-ACC6-416C-AF72-6F91347F95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568243"/>
            <a:ext cx="6330950" cy="841155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ru-RU" dirty="0"/>
              <a:t>Имя Фамилия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0C140D7-ACA5-419A-846F-D1888293EF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2598" y="5993952"/>
            <a:ext cx="3488540" cy="387798"/>
          </a:xfrm>
        </p:spPr>
        <p:txBody>
          <a:bodyPr/>
          <a:lstStyle>
            <a:lvl2pPr>
              <a:defRPr/>
            </a:lvl2pPr>
            <a:lvl3pPr marL="914400" indent="0">
              <a:buNone/>
              <a:defRPr/>
            </a:lvl3pPr>
          </a:lstStyle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89141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5870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6248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- две колонки в одном бло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11090275" cy="5040312"/>
          </a:xfrm>
        </p:spPr>
        <p:txBody>
          <a:bodyPr numCol="2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9747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8748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915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>
          <p15:clr>
            <a:srgbClr val="9FCC3B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341438"/>
            <a:ext cx="7475537" cy="50403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7212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блок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2" y="1819276"/>
            <a:ext cx="7475537" cy="45624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7475536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6156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 userDrawn="1">
          <p15:clr>
            <a:srgbClr val="9FCC3B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4B2F2CF-1F6E-4737-8380-2ACFF853EA4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84797F9-7539-4EA9-A418-767254923B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6363" y="1341438"/>
            <a:ext cx="5184775" cy="5040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427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 с заголовком/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E0F7007-BD13-44DA-B2D4-D16824AB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3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4C3877D-2148-449E-8D18-378259BFD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8" name="Объект 6">
            <a:extLst>
              <a:ext uri="{FF2B5EF4-FFF2-40B4-BE49-F238E27FC236}">
                <a16:creationId xmlns:a16="http://schemas.microsoft.com/office/drawing/2014/main" id="{9A78599F-D79E-4281-BEF4-7422CEEA54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66194" y="1828800"/>
            <a:ext cx="5184776" cy="455294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42A86BF5-AF69-48DE-AFDD-C1FAD65027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6194" y="1341438"/>
            <a:ext cx="5184775" cy="635000"/>
          </a:xfrm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1124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5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6875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AFB8C0-5C8E-4D3D-ADF9-00059CE618CF}"/>
              </a:ext>
            </a:extLst>
          </p:cNvPr>
          <p:cNvSpPr txBox="1"/>
          <p:nvPr userDrawn="1"/>
        </p:nvSpPr>
        <p:spPr>
          <a:xfrm>
            <a:off x="9541404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71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1843" y="5605171"/>
            <a:ext cx="1014262" cy="314912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8270A5-5B56-4CCE-84C6-4D75D2450723}"/>
              </a:ext>
            </a:extLst>
          </p:cNvPr>
          <p:cNvCxnSpPr>
            <a:cxnSpLocks/>
          </p:cNvCxnSpPr>
          <p:nvPr userDrawn="1"/>
        </p:nvCxnSpPr>
        <p:spPr>
          <a:xfrm>
            <a:off x="550863" y="6010277"/>
            <a:ext cx="10205243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385"/>
          <a:stretch/>
        </p:blipFill>
        <p:spPr>
          <a:xfrm>
            <a:off x="10776480" y="5500691"/>
            <a:ext cx="864658" cy="9138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676746" y="6179006"/>
            <a:ext cx="20997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https://guap.ru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6AFA2-D81A-4798-AEC0-3F4A7A8C22AC}"/>
              </a:ext>
            </a:extLst>
          </p:cNvPr>
          <p:cNvSpPr txBox="1"/>
          <p:nvPr userDrawn="1"/>
        </p:nvSpPr>
        <p:spPr>
          <a:xfrm>
            <a:off x="571238" y="6179006"/>
            <a:ext cx="32050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ru-RU" sz="1100" b="0" dirty="0">
                <a:solidFill>
                  <a:schemeClr val="bg1">
                    <a:lumMod val="50000"/>
                  </a:schemeClr>
                </a:solidFill>
              </a:rPr>
              <a:t>ГУАП, 2023</a:t>
            </a:r>
            <a:endParaRPr lang="ru-RU" sz="14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3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3 - для выступл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09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вершение презентации 4 - с контак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F08F3-1FC8-4409-A953-82A3AF7771C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354B0-5DDB-49B4-A187-3CEDA1E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994" y="1141883"/>
            <a:ext cx="2254761" cy="7000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E00DBC-5DC3-4A2C-A94D-350C2F82C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5385"/>
          <a:stretch/>
        </p:blipFill>
        <p:spPr>
          <a:xfrm>
            <a:off x="10363289" y="949059"/>
            <a:ext cx="1303250" cy="1377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C432CA-A470-414A-9A8F-5EF0FAB4F9C9}"/>
              </a:ext>
            </a:extLst>
          </p:cNvPr>
          <p:cNvSpPr txBox="1"/>
          <p:nvPr userDrawn="1"/>
        </p:nvSpPr>
        <p:spPr>
          <a:xfrm>
            <a:off x="8147402" y="1734228"/>
            <a:ext cx="209973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https://guap.ru</a:t>
            </a:r>
            <a:endParaRPr lang="ru-RU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AF823-6E65-4BE2-B22A-CEAA3977E7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363" y="3275544"/>
            <a:ext cx="5184775" cy="1997341"/>
          </a:xfrm>
        </p:spPr>
        <p:txBody>
          <a:bodyPr anchor="ctr" anchorCtr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400157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309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- два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C75DE5C1-456E-4D90-87F0-D35E9FD23C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364" y="1341437"/>
            <a:ext cx="518477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91155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- один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7347E-D0C8-4C5C-B7FE-A4CCFC0D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4CF1BEE-FB60-4C41-A4CB-1FA10956AD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1341438"/>
            <a:ext cx="7489825" cy="5040312"/>
          </a:xfrm>
        </p:spPr>
        <p:txBody>
          <a:bodyPr numCol="1" spcCol="720000"/>
          <a:lstStyle>
            <a:lvl1pPr>
              <a:spcAft>
                <a:spcPts val="1200"/>
              </a:spcAft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7205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65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5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26B8BC-9AE2-41D8-8A90-8D1C0A2A55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7937" t="-5796" r="-5797" b="-79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009951-9659-4924-B8D1-D9994BE1E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6155"/>
          <a:stretch/>
        </p:blipFill>
        <p:spPr>
          <a:xfrm>
            <a:off x="550865" y="304376"/>
            <a:ext cx="2827336" cy="10953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9E3CC-EBAD-4C68-8215-E3D1E338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509678"/>
            <a:ext cx="8051638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20187D-590C-4FB1-A787-08B69F583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4568243"/>
            <a:ext cx="6234948" cy="10047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62485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r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40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44A2A7-9511-4B2D-A046-C71363808B05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2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1" r:id="rId2"/>
    <p:sldLayoutId id="2147483759" r:id="rId3"/>
    <p:sldLayoutId id="2147483935" r:id="rId4"/>
    <p:sldLayoutId id="214748393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BA297-C05B-4A1B-BC54-4DA26B4C6721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85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44" r:id="rId2"/>
    <p:sldLayoutId id="2147483832" r:id="rId3"/>
    <p:sldLayoutId id="214748384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3613" userDrawn="1">
          <p15:clr>
            <a:srgbClr val="F26B43"/>
          </p15:clr>
        </p15:guide>
        <p15:guide id="6" pos="406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FB9A11F-72FA-0A44-9653-48C9EECB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7976"/>
            <a:ext cx="960833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DE3AE-88ED-4D7E-9545-2150C37B908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26875" y="407976"/>
            <a:ext cx="1014262" cy="31491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CF6A84-AC35-45BE-AA65-F59DCCC45A75}"/>
              </a:ext>
            </a:extLst>
          </p:cNvPr>
          <p:cNvCxnSpPr>
            <a:cxnSpLocks/>
          </p:cNvCxnSpPr>
          <p:nvPr userDrawn="1"/>
        </p:nvCxnSpPr>
        <p:spPr>
          <a:xfrm>
            <a:off x="550863" y="968502"/>
            <a:ext cx="11090275" cy="0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54000">
                  <a:schemeClr val="accent3"/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B768B2F-9C22-468C-B230-607F8CFF7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341437"/>
            <a:ext cx="10515600" cy="4201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Заголовок таблицы</a:t>
            </a:r>
          </a:p>
          <a:p>
            <a:pPr lvl="2"/>
            <a:r>
              <a:rPr lang="ru-RU" dirty="0"/>
              <a:t>Подпись рисунка</a:t>
            </a:r>
          </a:p>
          <a:p>
            <a:pPr lvl="3"/>
            <a:r>
              <a:rPr lang="ru-RU" dirty="0"/>
              <a:t>Текст</a:t>
            </a:r>
          </a:p>
          <a:p>
            <a:pPr lvl="4"/>
            <a:r>
              <a:rPr lang="ru-RU" dirty="0"/>
              <a:t>Выделенный текст</a:t>
            </a:r>
          </a:p>
          <a:p>
            <a:pPr lvl="5"/>
            <a:r>
              <a:rPr lang="ru-RU" dirty="0"/>
              <a:t>Маркеры</a:t>
            </a:r>
          </a:p>
          <a:p>
            <a:pPr lvl="6"/>
            <a:r>
              <a:rPr lang="ru-RU" dirty="0"/>
              <a:t>Нумерация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4C9C7-3F3B-4FAE-B19C-B28F0A67B7F7}"/>
              </a:ext>
            </a:extLst>
          </p:cNvPr>
          <p:cNvSpPr txBox="1"/>
          <p:nvPr userDrawn="1"/>
        </p:nvSpPr>
        <p:spPr>
          <a:xfrm>
            <a:off x="9212262" y="6513813"/>
            <a:ext cx="24288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61FCC40-BD7D-499B-BF07-C5DEC022620E}" type="slidenum">
              <a:rPr lang="ru-RU" sz="1200" kern="120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ru-RU" sz="1200" kern="1200" dirty="0">
              <a:solidFill>
                <a:schemeClr val="tx2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4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6" r:id="rId2"/>
    <p:sldLayoutId id="2147483847" r:id="rId3"/>
    <p:sldLayoutId id="2147483849" r:id="rId4"/>
    <p:sldLayoutId id="2147483850" r:id="rId5"/>
    <p:sldLayoutId id="2147483843" r:id="rId6"/>
    <p:sldLayoutId id="2147483851" r:id="rId7"/>
    <p:sldLayoutId id="2147483852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SzPct val="120000"/>
        <a:buFont typeface="Wingdings" panose="05000000000000000000" pitchFamily="2" charset="2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>
            <a:lumMod val="50000"/>
          </a:schemeClr>
        </a:buClr>
        <a:buFont typeface="+mj-lt"/>
        <a:buNone/>
        <a:tabLst>
          <a:tab pos="2698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Wingdings" panose="05000000000000000000" pitchFamily="2" charset="2"/>
        <a:buNone/>
        <a:defRPr sz="1600" b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anose="05000000000000000000" pitchFamily="2" charset="2"/>
        <a:buChar char="§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3" indent="-271463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347">
          <p15:clr>
            <a:srgbClr val="F26B43"/>
          </p15:clr>
        </p15:guide>
        <p15:guide id="3" orient="horz" pos="4020">
          <p15:clr>
            <a:srgbClr val="F26B43"/>
          </p15:clr>
        </p15:guide>
        <p15:guide id="4" pos="7333">
          <p15:clr>
            <a:srgbClr val="F26B43"/>
          </p15:clr>
        </p15:guide>
        <p15:guide id="5" pos="4067" userDrawn="1">
          <p15:clr>
            <a:srgbClr val="F26B43"/>
          </p15:clr>
        </p15:guide>
        <p15:guide id="6" pos="36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A9A83A5-B9CF-B4C9-06D8-544CFFF13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7402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rgbClr val="005AAA"/>
                </a:solidFill>
              </a:rPr>
              <a:t>МИНИСТЕРСТВО НАУКИ И ВЫСШЕГО ОБРАЗОВАНИЯ РОССИЙСКОЙ ФЕДЕРАЦИИ</a:t>
            </a:r>
            <a:br>
              <a:rPr lang="ru-RU" sz="1600" dirty="0">
                <a:solidFill>
                  <a:srgbClr val="005AAA"/>
                </a:solidFill>
              </a:rPr>
            </a:br>
            <a:r>
              <a:rPr lang="ru-RU" sz="1600" dirty="0">
                <a:solidFill>
                  <a:srgbClr val="005AAA"/>
                </a:solidFill>
              </a:rPr>
              <a:t>федеральное государственное автономное образовательное учреждение высшего образования</a:t>
            </a:r>
            <a:br>
              <a:rPr lang="ru-RU" sz="1600" dirty="0">
                <a:solidFill>
                  <a:srgbClr val="005AAA"/>
                </a:solidFill>
              </a:rPr>
            </a:br>
            <a:r>
              <a:rPr lang="ru-RU" sz="1600" dirty="0">
                <a:solidFill>
                  <a:srgbClr val="005AAA"/>
                </a:solidFill>
              </a:rPr>
              <a:t>«Санкт-Петербургский государственный университет аэрокосмического приборостроения»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BB216698-0A7C-FB94-B452-DD99B9DEC890}"/>
              </a:ext>
            </a:extLst>
          </p:cNvPr>
          <p:cNvSpPr txBox="1">
            <a:spLocks/>
          </p:cNvSpPr>
          <p:nvPr/>
        </p:nvSpPr>
        <p:spPr>
          <a:xfrm>
            <a:off x="550862" y="1341438"/>
            <a:ext cx="11090276" cy="50403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chemeClr val="tx1"/>
                </a:solidFill>
              </a:rPr>
              <a:t>Выпускная квалификационная работа магистра на тему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Разработка модели микроконтроллера в MATLAB для отладки и тестирования программы управления устройством плавного пуска двигателя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Работу выполнил студент гр. 2337М:</a:t>
            </a:r>
          </a:p>
          <a:p>
            <a:r>
              <a:rPr lang="ru-RU" dirty="0">
                <a:solidFill>
                  <a:schemeClr val="tx1"/>
                </a:solidFill>
              </a:rPr>
              <a:t>Разваляев А. В.</a:t>
            </a:r>
          </a:p>
          <a:p>
            <a:r>
              <a:rPr lang="ru-RU" dirty="0">
                <a:solidFill>
                  <a:schemeClr val="tx1"/>
                </a:solidFill>
              </a:rPr>
              <a:t>Научный руководитель доцент, канд. техн. наук:</a:t>
            </a:r>
          </a:p>
          <a:p>
            <a:r>
              <a:rPr lang="ru-RU" dirty="0">
                <a:solidFill>
                  <a:schemeClr val="tx1"/>
                </a:solidFill>
              </a:rPr>
              <a:t>Ляшенко Александр Леонидович</a:t>
            </a: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6145FB2-5A87-3A5C-7D99-DAC40E826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138" y="5765800"/>
            <a:ext cx="15240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49301E0-4847-5E56-801B-0FE0BBF045D6}"/>
              </a:ext>
            </a:extLst>
          </p:cNvPr>
          <p:cNvSpPr txBox="1">
            <a:spLocks/>
          </p:cNvSpPr>
          <p:nvPr/>
        </p:nvSpPr>
        <p:spPr>
          <a:xfrm>
            <a:off x="8637814" y="6498770"/>
            <a:ext cx="3298372" cy="29119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1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Постановка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70F973-3FF0-443E-8D26-6B1885B51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3"/>
            <a:r>
              <a:rPr lang="ru-RU" sz="2000" b="1" dirty="0"/>
              <a:t>Цель работы</a:t>
            </a:r>
            <a:r>
              <a:rPr lang="ru-RU" sz="2000" dirty="0"/>
              <a:t>: Исследование возможности отладки микроконтроллерных программ средствами MATLAB/Simulink и по результатам исследования разработка модели микроконтроллера.</a:t>
            </a:r>
          </a:p>
          <a:p>
            <a:pPr lvl="3"/>
            <a:endParaRPr lang="ru-RU" sz="2000" dirty="0"/>
          </a:p>
          <a:p>
            <a:pPr lvl="3"/>
            <a:r>
              <a:rPr lang="ru-RU" sz="2000" b="1" dirty="0"/>
              <a:t>Задачи</a:t>
            </a:r>
            <a:r>
              <a:rPr lang="ru-RU" sz="2000" dirty="0"/>
              <a:t>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Обеспечить интеграцию С-кода микроконтроллера в MATLAB,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Исследовать адекватность работы модели микроконтроллера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2000" dirty="0"/>
              <a:t>Оценить ограничения и условия применимости симуляции для отладки встроенных программ.</a:t>
            </a:r>
          </a:p>
        </p:txBody>
      </p:sp>
    </p:spTree>
    <p:extLst>
      <p:ext uri="{BB962C8B-B14F-4D97-AF65-F5344CB8AC3E}">
        <p14:creationId xmlns:p14="http://schemas.microsoft.com/office/powerpoint/2010/main" val="13139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Модель микроконтроллера в </a:t>
            </a:r>
            <a:r>
              <a:rPr lang="en-US" altLang="ru-RU" sz="2400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Структурная схема модели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9452D1-89AA-4C5A-88F0-499C88E14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397535"/>
            <a:ext cx="11090275" cy="2199639"/>
          </a:xfrm>
        </p:spPr>
        <p:txBody>
          <a:bodyPr>
            <a:normAutofit lnSpcReduction="10000"/>
          </a:bodyPr>
          <a:lstStyle/>
          <a:p>
            <a:pPr lvl="3"/>
            <a:r>
              <a:rPr lang="ru-RU" dirty="0"/>
              <a:t>Последовательность работы: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dirty="0"/>
              <a:t>Simulink </a:t>
            </a:r>
            <a:r>
              <a:rPr lang="ru-RU" dirty="0"/>
              <a:t>передаёт данные через </a:t>
            </a:r>
            <a:r>
              <a:rPr lang="en-US" dirty="0"/>
              <a:t>S-Function</a:t>
            </a:r>
            <a:r>
              <a:rPr lang="ru-RU" dirty="0"/>
              <a:t>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Через оболочку запускается программа МК;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Запускается симулятор периферии;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Результаты работы возвращаются в </a:t>
            </a:r>
            <a:r>
              <a:rPr lang="en-US" dirty="0"/>
              <a:t>Simulink</a:t>
            </a:r>
            <a:r>
              <a:rPr lang="ru-RU" dirty="0"/>
              <a:t>.</a:t>
            </a:r>
          </a:p>
          <a:p>
            <a:pPr lvl="3"/>
            <a:endParaRPr lang="ru-RU" dirty="0"/>
          </a:p>
          <a:p>
            <a:pPr lvl="3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2924AE-C6A2-D869-7D0F-A5FB291DF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320" y="1290635"/>
            <a:ext cx="4277360" cy="277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dirty="0"/>
              <a:t>Модель микроконтроллера в </a:t>
            </a:r>
            <a:r>
              <a:rPr lang="en-US" altLang="ru-RU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dirty="0"/>
              <a:t>Оболочка программы микроконтроллера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9452D1-89AA-4C5A-88F0-499C88E14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182112"/>
            <a:ext cx="11090275" cy="2199639"/>
          </a:xfrm>
        </p:spPr>
        <p:txBody>
          <a:bodyPr>
            <a:normAutofit/>
          </a:bodyPr>
          <a:lstStyle/>
          <a:p>
            <a:pPr lvl="3"/>
            <a:r>
              <a:rPr lang="ru-RU" dirty="0"/>
              <a:t>Взаимодействие вычислительного устройства с РЛС при пересчете координат: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начальные координаты принимаются от процессора первичной обработки;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начальной и конечной СК принимаются от пункта управления РЛС, также от пункта управления принимаются данные о координатах РЛС и направление антенны;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после пересчета, координаты в конечной СК передаются на пункт управления.</a:t>
            </a:r>
          </a:p>
          <a:p>
            <a:pPr lvl="3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2D3366-C499-A9A9-4C2D-305674E4B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245" y="1272540"/>
            <a:ext cx="5477510" cy="21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1860E-FCD8-7FAF-1631-1D0F08A59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61EACB1F-5CA7-1C90-773E-29EBD6C7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dirty="0"/>
              <a:t>Модель микроконтроллера в </a:t>
            </a:r>
            <a:r>
              <a:rPr lang="en-US" altLang="ru-RU" dirty="0"/>
              <a:t>MATLAB</a:t>
            </a:r>
            <a:r>
              <a:rPr lang="ru-RU" altLang="ru-RU" sz="2400" dirty="0"/>
              <a:t>.</a:t>
            </a:r>
            <a:br>
              <a:rPr lang="ru-RU" altLang="ru-RU" sz="2400" dirty="0"/>
            </a:br>
            <a:r>
              <a:rPr lang="ru-RU" altLang="ru-RU" sz="2400" dirty="0"/>
              <a:t>Симуляция периферии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DA24E3-4575-9568-27F2-FF220AE37D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182112"/>
            <a:ext cx="11090275" cy="2199639"/>
          </a:xfrm>
        </p:spPr>
        <p:txBody>
          <a:bodyPr>
            <a:normAutofit/>
          </a:bodyPr>
          <a:lstStyle/>
          <a:p>
            <a:pPr lvl="3"/>
            <a:r>
              <a:rPr lang="ru-RU" dirty="0"/>
              <a:t>Взаимодействие вычислительного устройства с РЛС при пересчете координат: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начальные координаты принимаются от процессора первичной обработки;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начальной и конечной СК принимаются от пункта управления РЛС, также от пункта управления принимаются данные о координатах РЛС и направление антенны;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dirty="0"/>
              <a:t>после пересчета, координаты в конечной СК передаются на пункт управления.</a:t>
            </a:r>
          </a:p>
          <a:p>
            <a:pPr lvl="3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0498B3-9BA3-0CD5-FA72-82C75DA62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177" y="1230093"/>
            <a:ext cx="5287645" cy="18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6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Системы координат (СК).</a:t>
            </a:r>
            <a:br>
              <a:rPr lang="ru-RU" altLang="ru-RU" sz="2400" dirty="0"/>
            </a:br>
            <a:r>
              <a:rPr lang="ru-RU" altLang="ru-RU" sz="2400" dirty="0"/>
              <a:t>Топоцентрические СК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8112C5-6743-24EE-D08D-956FE55D8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04" y="1341437"/>
            <a:ext cx="2317746" cy="224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26F8425C-7DEB-16EB-C768-3578A22D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152" y="3902177"/>
            <a:ext cx="2497158" cy="221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BA630EEA-6FCD-AD4E-EB26-306D2F40B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419" y="3429000"/>
            <a:ext cx="3476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Сферическая система координат </a:t>
            </a:r>
            <a:endParaRPr lang="ru-RU" altLang="ru-RU" sz="1800" dirty="0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FF2852ED-13D4-5BC2-C6AB-0DA760FB8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3563" y="6013449"/>
            <a:ext cx="347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Биконическая система координат </a:t>
            </a:r>
            <a:endParaRPr lang="ru-RU" altLang="ru-RU" sz="1800" dirty="0"/>
          </a:p>
        </p:txBody>
      </p:sp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775ADDC6-2BF6-0FA2-2115-B998B7253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13" y="1341438"/>
            <a:ext cx="2480572" cy="224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">
            <a:extLst>
              <a:ext uri="{FF2B5EF4-FFF2-40B4-BE49-F238E27FC236}">
                <a16:creationId xmlns:a16="http://schemas.microsoft.com/office/drawing/2014/main" id="{B2F80A10-D8A9-DBBE-AF9E-E495B3EFE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357" y="3821664"/>
            <a:ext cx="3621098" cy="229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D15F97-D4F2-45EF-15F8-FD7F96786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8775" y="3420943"/>
            <a:ext cx="4771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Стационарная сферическая система координат </a:t>
            </a:r>
            <a:endParaRPr lang="ru-RU" altLang="ru-RU" sz="1800" dirty="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42EC947-10FF-0D6E-1D0C-B0B774299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4516" y="6012417"/>
            <a:ext cx="38627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Радиотехническая система координат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2468942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Системы координат (СК).</a:t>
            </a:r>
            <a:br>
              <a:rPr lang="ru-RU" altLang="ru-RU" sz="2400" dirty="0"/>
            </a:br>
            <a:r>
              <a:rPr lang="ru-RU" altLang="ru-RU" sz="2400" dirty="0"/>
              <a:t>Планетоцентрические СК</a:t>
            </a:r>
            <a:endParaRPr lang="ru-RU" dirty="0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8C2B7E4-801C-BDA0-FC5A-855BD1C8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633" y="4661431"/>
            <a:ext cx="3886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Подвижная/неподвижная геоцентрическая система координат </a:t>
            </a:r>
            <a:endParaRPr lang="ru-RU" altLang="ru-RU" sz="1800" dirty="0"/>
          </a:p>
        </p:txBody>
      </p:sp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4BD9054F-ECD8-9A2F-109D-A678CE7F7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28"/>
          <a:stretch/>
        </p:blipFill>
        <p:spPr bwMode="auto">
          <a:xfrm>
            <a:off x="550862" y="1341437"/>
            <a:ext cx="5184774" cy="32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5360A321-56AF-3AD0-CE9F-17B7CBA0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215" y="4799543"/>
            <a:ext cx="304376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Полярная система координат </a:t>
            </a:r>
            <a:endParaRPr lang="ru-RU" altLang="ru-RU" sz="1800" dirty="0"/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C62A9CB1-2802-BDE6-AF9C-AB9A20A98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54" r="-7447"/>
          <a:stretch/>
        </p:blipFill>
        <p:spPr bwMode="auto">
          <a:xfrm>
            <a:off x="6456366" y="1341437"/>
            <a:ext cx="5132119" cy="314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660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29FCE6-17AE-4664-8F63-4E9A710F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Системы координат (СК).</a:t>
            </a:r>
            <a:br>
              <a:rPr lang="ru-RU" altLang="ru-RU" sz="2400" dirty="0"/>
            </a:br>
            <a:r>
              <a:rPr lang="ru-RU" altLang="ru-RU" sz="2400" dirty="0"/>
              <a:t>Граф связей СК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9452D1-89AA-4C5A-88F0-499C88E14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919132"/>
            <a:ext cx="11090275" cy="1462617"/>
          </a:xfrm>
        </p:spPr>
        <p:txBody>
          <a:bodyPr>
            <a:normAutofit/>
          </a:bodyPr>
          <a:lstStyle/>
          <a:p>
            <a:pPr lvl="3"/>
            <a:r>
              <a:rPr lang="ru-RU" dirty="0"/>
              <a:t>Чаще всего для ТО используют преобразования из топоцентрических криволинейных СК (ССК, СССК, БСК, РСК) в планетоцентрические (ПГСК/НСГК/ПСК) и обратно.</a:t>
            </a:r>
          </a:p>
          <a:p>
            <a:pPr lvl="3"/>
            <a:r>
              <a:rPr lang="ru-RU" dirty="0"/>
              <a:t>МПСК является транзитной системой координат, которая необходима для перехода от топоцентрических к планетоцентрическим.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EE353242-E093-B4FE-D39C-1B3B351A6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02" y="1341437"/>
            <a:ext cx="7379396" cy="339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328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Программа для пересчета координат.</a:t>
            </a:r>
            <a:br>
              <a:rPr lang="ru-RU" altLang="ru-RU" sz="2400" dirty="0"/>
            </a:br>
            <a:r>
              <a:rPr lang="ru-RU" altLang="ru-RU" sz="2400" dirty="0"/>
              <a:t>Сравнение ЭВМ и МК</a:t>
            </a: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9FA6604-E852-CF79-3E4B-4A5CDA107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635423"/>
              </p:ext>
            </p:extLst>
          </p:nvPr>
        </p:nvGraphicFramePr>
        <p:xfrm>
          <a:off x="550862" y="1341438"/>
          <a:ext cx="7489827" cy="2315158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2861205">
                  <a:extLst>
                    <a:ext uri="{9D8B030D-6E8A-4147-A177-3AD203B41FA5}">
                      <a16:colId xmlns:a16="http://schemas.microsoft.com/office/drawing/2014/main" val="705450919"/>
                    </a:ext>
                  </a:extLst>
                </a:gridCol>
                <a:gridCol w="1100666">
                  <a:extLst>
                    <a:ext uri="{9D8B030D-6E8A-4147-A177-3AD203B41FA5}">
                      <a16:colId xmlns:a16="http://schemas.microsoft.com/office/drawing/2014/main" val="226184865"/>
                    </a:ext>
                  </a:extLst>
                </a:gridCol>
                <a:gridCol w="905934">
                  <a:extLst>
                    <a:ext uri="{9D8B030D-6E8A-4147-A177-3AD203B41FA5}">
                      <a16:colId xmlns:a16="http://schemas.microsoft.com/office/drawing/2014/main" val="2667080387"/>
                    </a:ext>
                  </a:extLst>
                </a:gridCol>
                <a:gridCol w="1132415">
                  <a:extLst>
                    <a:ext uri="{9D8B030D-6E8A-4147-A177-3AD203B41FA5}">
                      <a16:colId xmlns:a16="http://schemas.microsoft.com/office/drawing/2014/main" val="141595811"/>
                    </a:ext>
                  </a:extLst>
                </a:gridCol>
                <a:gridCol w="1489607">
                  <a:extLst>
                    <a:ext uri="{9D8B030D-6E8A-4147-A177-3AD203B41FA5}">
                      <a16:colId xmlns:a16="http://schemas.microsoft.com/office/drawing/2014/main" val="2195747436"/>
                    </a:ext>
                  </a:extLst>
                </a:gridCol>
              </a:tblGrid>
              <a:tr h="7393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Вычислительное устройство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Тактовая частота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ОЗУ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</a:rPr>
                        <a:t>ПП</a:t>
                      </a:r>
                      <a:endParaRPr lang="ru-RU" sz="12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</a:rPr>
                        <a:t>Порты</a:t>
                      </a:r>
                      <a:endParaRPr lang="ru-RU" sz="12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835173"/>
                  </a:ext>
                </a:extLst>
              </a:tr>
              <a:tr h="3586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ВК «Эльбрус-90микро»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500 МГц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512 МБ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не менее 36 ГБ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Ethernet</a:t>
                      </a:r>
                      <a:endParaRPr lang="ru-RU" sz="1200" kern="100" dirty="0"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(100 МБ/с)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13242"/>
                  </a:ext>
                </a:extLst>
              </a:tr>
              <a:tr h="3461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STM32F407Discovery</a:t>
                      </a:r>
                      <a:endParaRPr lang="ru-RU" sz="1200" kern="1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8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МГц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192 КБ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1 МБ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Ethernet</a:t>
                      </a:r>
                      <a:endParaRPr lang="ru-RU" sz="1200" kern="100" dirty="0"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</a:rPr>
                        <a:t>(10/100 МБ/с)</a:t>
                      </a:r>
                      <a:endParaRPr lang="ru-RU" sz="1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660427"/>
                  </a:ext>
                </a:extLst>
              </a:tr>
            </a:tbl>
          </a:graphicData>
        </a:graphic>
      </p:graphicFrame>
      <p:sp>
        <p:nvSpPr>
          <p:cNvPr id="3" name="Текст 4">
            <a:extLst>
              <a:ext uri="{FF2B5EF4-FFF2-40B4-BE49-F238E27FC236}">
                <a16:creationId xmlns:a16="http://schemas.microsoft.com/office/drawing/2014/main" id="{49626FAA-6383-4B1B-AAF9-A23EBBC75B32}"/>
              </a:ext>
            </a:extLst>
          </p:cNvPr>
          <p:cNvSpPr txBox="1">
            <a:spLocks/>
          </p:cNvSpPr>
          <p:nvPr/>
        </p:nvSpPr>
        <p:spPr>
          <a:xfrm>
            <a:off x="550863" y="4055036"/>
            <a:ext cx="11090275" cy="2326716"/>
          </a:xfrm>
          <a:prstGeom prst="rect">
            <a:avLst/>
          </a:prstGeom>
        </p:spPr>
        <p:txBody>
          <a:bodyPr vert="horz" lIns="0" tIns="0" rIns="0" bIns="0" numCol="1" spcCol="72000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800" dirty="0"/>
              <a:t>Результаты сравнения ЭВМ и МК: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1800" dirty="0"/>
              <a:t>тактовая частота МК гораздо меньше, чем тактовая частота ЭВМ, что приводит к значительному увеличению времени пересчета;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1800" dirty="0"/>
              <a:t>малый объем памяти МК ограничивает объем таблиц, которые могут быть использованы для расчета тригонометрических функций;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ru-RU" sz="1800" dirty="0"/>
              <a:t>характеристики Ethernet у ЭВМ и МК схожи.</a:t>
            </a:r>
          </a:p>
          <a:p>
            <a:pPr lvl="3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8339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590F643-562B-41E2-8E6D-A3A0F905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Программа для пересчета координат.</a:t>
            </a:r>
            <a:br>
              <a:rPr lang="ru-RU" altLang="ru-RU" sz="2400" dirty="0"/>
            </a:br>
            <a:r>
              <a:rPr lang="ru-RU" altLang="ru-RU" sz="2400" dirty="0"/>
              <a:t>Программы на ЭВМ и МК</a:t>
            </a: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47E0EB37-8AA2-08EC-D55B-F0D879ED3588}"/>
              </a:ext>
            </a:extLst>
          </p:cNvPr>
          <p:cNvSpPr txBox="1">
            <a:spLocks/>
          </p:cNvSpPr>
          <p:nvPr/>
        </p:nvSpPr>
        <p:spPr>
          <a:xfrm>
            <a:off x="550863" y="1341438"/>
            <a:ext cx="7489825" cy="6736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dirty="0"/>
              <a:t>Главный критерий для сравнения программ – скорость вычисления.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73AFCE75-1091-CA12-315A-05C8A20F7988}"/>
              </a:ext>
            </a:extLst>
          </p:cNvPr>
          <p:cNvSpPr txBox="1">
            <a:spLocks/>
          </p:cNvSpPr>
          <p:nvPr/>
        </p:nvSpPr>
        <p:spPr>
          <a:xfrm>
            <a:off x="550863" y="1778003"/>
            <a:ext cx="5358870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Реализация пересчета в программах на ЭВМ и МК: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алгоритмы пересчета запрограммированы в виде отдельных функций. Каждая такая функция связывает две системы координат и может пересчитывать координаты из одной СК в другую и обратно;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для итерационного пересчета формируется вектор-маршрут. Это вектор, который содержит номера вершин, через которые проходит маршрут на графе.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020600CE-ABB6-7B94-F48D-E396D63B8BAB}"/>
              </a:ext>
            </a:extLst>
          </p:cNvPr>
          <p:cNvSpPr txBox="1">
            <a:spLocks/>
          </p:cNvSpPr>
          <p:nvPr/>
        </p:nvSpPr>
        <p:spPr>
          <a:xfrm>
            <a:off x="6456362" y="1786468"/>
            <a:ext cx="5184775" cy="4595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SzPct val="120000"/>
              <a:buFont typeface="Wingdings" panose="05000000000000000000" pitchFamily="2" charset="2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+mj-lt"/>
              <a:buNone/>
              <a:tabLst>
                <a:tab pos="2698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463" indent="-2714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ru-RU" sz="1600" b="1" dirty="0"/>
              <a:t>Различия программ: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программа на ЭВМ использует вычисления с двойной точностью, в то время как программа на МК – вычисления с одинарной точностью;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в программе на ЭВМ маршрут вычисляется с помощью алгоритма Флойда-</a:t>
            </a:r>
            <a:r>
              <a:rPr lang="ru-RU" sz="1600" dirty="0" err="1"/>
              <a:t>Уоршелла</a:t>
            </a:r>
            <a:r>
              <a:rPr lang="ru-RU" sz="1600" dirty="0"/>
              <a:t>, в то время как в программе на МК использовались заранее составленные маршруты для пересчета;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ru-RU" sz="1600" dirty="0"/>
              <a:t>в программе на МК, для ускорения вычислений использовались тригонометрические таблицы (</a:t>
            </a:r>
            <a:r>
              <a:rPr lang="ru-RU" sz="1600" dirty="0" err="1"/>
              <a:t>sin</a:t>
            </a:r>
            <a:r>
              <a:rPr lang="ru-RU" sz="1600" dirty="0"/>
              <a:t>, </a:t>
            </a:r>
            <a:r>
              <a:rPr lang="ru-RU" sz="1600" dirty="0" err="1"/>
              <a:t>acos</a:t>
            </a:r>
            <a:r>
              <a:rPr lang="ru-RU" sz="1600" dirty="0"/>
              <a:t>). Объем таблиц – 15000 элементов в формате </a:t>
            </a:r>
            <a:r>
              <a:rPr lang="ru-RU" sz="1600" dirty="0" err="1"/>
              <a:t>float</a:t>
            </a:r>
            <a:r>
              <a:rPr lang="ru-RU" sz="1600" dirty="0"/>
              <a:t>. Общий объем таблиц 120 КБ.</a:t>
            </a:r>
          </a:p>
        </p:txBody>
      </p:sp>
    </p:spTree>
    <p:extLst>
      <p:ext uri="{BB962C8B-B14F-4D97-AF65-F5344CB8AC3E}">
        <p14:creationId xmlns:p14="http://schemas.microsoft.com/office/powerpoint/2010/main" val="2859530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C6E83-5591-458B-9F7B-73733B271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Результаты сравнения программ.</a:t>
            </a:r>
            <a:br>
              <a:rPr lang="ru-RU" altLang="ru-RU" sz="2400" dirty="0"/>
            </a:br>
            <a:r>
              <a:rPr lang="ru-RU" altLang="ru-RU" sz="2400" dirty="0"/>
              <a:t>Временные затраты</a:t>
            </a:r>
            <a:endParaRPr lang="ru-RU" dirty="0"/>
          </a:p>
        </p:txBody>
      </p:sp>
      <p:graphicFrame>
        <p:nvGraphicFramePr>
          <p:cNvPr id="7" name="Таблица 9">
            <a:extLst>
              <a:ext uri="{FF2B5EF4-FFF2-40B4-BE49-F238E27FC236}">
                <a16:creationId xmlns:a16="http://schemas.microsoft.com/office/drawing/2014/main" id="{7EE87810-82F1-408D-B3EB-1671C5EFCD2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27404266"/>
              </p:ext>
            </p:extLst>
          </p:nvPr>
        </p:nvGraphicFramePr>
        <p:xfrm>
          <a:off x="550863" y="1639149"/>
          <a:ext cx="8821734" cy="4742602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4053794">
                  <a:extLst>
                    <a:ext uri="{9D8B030D-6E8A-4147-A177-3AD203B41FA5}">
                      <a16:colId xmlns:a16="http://schemas.microsoft.com/office/drawing/2014/main" val="1909452533"/>
                    </a:ext>
                  </a:extLst>
                </a:gridCol>
                <a:gridCol w="1883229">
                  <a:extLst>
                    <a:ext uri="{9D8B030D-6E8A-4147-A177-3AD203B41FA5}">
                      <a16:colId xmlns:a16="http://schemas.microsoft.com/office/drawing/2014/main" val="3000747311"/>
                    </a:ext>
                  </a:extLst>
                </a:gridCol>
                <a:gridCol w="1937657">
                  <a:extLst>
                    <a:ext uri="{9D8B030D-6E8A-4147-A177-3AD203B41FA5}">
                      <a16:colId xmlns:a16="http://schemas.microsoft.com/office/drawing/2014/main" val="3382905812"/>
                    </a:ext>
                  </a:extLst>
                </a:gridCol>
                <a:gridCol w="947054">
                  <a:extLst>
                    <a:ext uri="{9D8B030D-6E8A-4147-A177-3AD203B41FA5}">
                      <a16:colId xmlns:a16="http://schemas.microsoft.com/office/drawing/2014/main" val="404384710"/>
                    </a:ext>
                  </a:extLst>
                </a:gridCol>
              </a:tblGrid>
              <a:tr h="7514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Алгоритм пересчета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Время пересчета на ЭВМ, мкс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Время пересчета на МК, мкс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600" kern="100" baseline="-25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МК</a:t>
                      </a: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600" kern="100" baseline="-25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ЭВМ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026228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ССК в ПГСК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2,7-3,3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295-341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106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628890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СССК в ПГСК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2,9-3,5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341-384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113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101771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БСК в ПГСК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2,6-3,1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309-329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112</a:t>
                      </a:r>
                      <a:endParaRPr lang="ru-RU" sz="16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459647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РСК в ПГСК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3-3,2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324-329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105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122213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ССК в НГСК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3-3,6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345-401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113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881067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СССК в НГСК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447675" algn="l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3,2-3,7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447675" algn="l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378-441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447675" algn="l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118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505502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БСК в НГСК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2,9-3,5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362-377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115</a:t>
                      </a:r>
                      <a:endParaRPr lang="ru-RU" sz="16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578636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РСК в НГСК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3,3-3,7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344-380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</a:t>
                      </a:r>
                      <a:endParaRPr lang="ru-RU" sz="16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148116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ССК в ПСК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3,5-3,9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446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120</a:t>
                      </a:r>
                      <a:endParaRPr lang="ru-RU" sz="16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818409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СССК в ПСК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3,8-4</a:t>
                      </a:r>
                      <a:endParaRPr lang="ru-RU" sz="16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470-479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121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222480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БСК в ПСК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3,4-3,6</a:t>
                      </a:r>
                      <a:endParaRPr lang="ru-RU" sz="16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413-454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123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736554"/>
                  </a:ext>
                </a:extLst>
              </a:tr>
              <a:tr h="332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Пересчет из РСК в ПСК и обратно</a:t>
                      </a:r>
                      <a:endParaRPr lang="ru-RU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3-4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416-446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533400" algn="l"/>
                          <a:tab pos="741680" algn="ctr"/>
                        </a:tabLst>
                      </a:pPr>
                      <a:r>
                        <a:rPr lang="ru-RU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123</a:t>
                      </a:r>
                      <a:endParaRPr lang="ru-RU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77897926"/>
                  </a:ext>
                </a:extLst>
              </a:tr>
            </a:tbl>
          </a:graphicData>
        </a:graphic>
      </p:graphicFrame>
      <p:sp>
        <p:nvSpPr>
          <p:cNvPr id="6" name="Текст 5">
            <a:extLst>
              <a:ext uri="{FF2B5EF4-FFF2-40B4-BE49-F238E27FC236}">
                <a16:creationId xmlns:a16="http://schemas.microsoft.com/office/drawing/2014/main" id="{5C3FCD84-6CE7-4651-AE15-494747B3C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ru-RU" altLang="ru-RU" sz="1800" dirty="0"/>
              <a:t>Время пересчета на ЭВМ и МК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08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40DF2-20F8-46D6-B551-B71F5AAD9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/>
          <a:lstStyle/>
          <a:p>
            <a:r>
              <a:rPr lang="ru-RU" altLang="ru-RU" sz="2400" dirty="0"/>
              <a:t>Результаты сравнения программ.</a:t>
            </a:r>
            <a:br>
              <a:rPr lang="ru-RU" altLang="ru-RU" sz="2400" dirty="0"/>
            </a:br>
            <a:r>
              <a:rPr lang="ru-RU" altLang="ru-RU" sz="2400" dirty="0"/>
              <a:t>Относительная погрешность МК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Таблица 9">
                <a:extLst>
                  <a:ext uri="{FF2B5EF4-FFF2-40B4-BE49-F238E27FC236}">
                    <a16:creationId xmlns:a16="http://schemas.microsoft.com/office/drawing/2014/main" id="{3C5F31C6-4F1D-457C-B1A5-A758555C9EBB}"/>
                  </a:ext>
                </a:extLst>
              </p:cNvPr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3780687603"/>
                  </p:ext>
                </p:extLst>
              </p:nvPr>
            </p:nvGraphicFramePr>
            <p:xfrm>
              <a:off x="550864" y="1871367"/>
              <a:ext cx="5184774" cy="4167124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1600" b="1" i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𝛿</m:t>
                              </m:r>
                            </m:oMath>
                          </a14:m>
                          <a:r>
                            <a:rPr lang="ru-RU" sz="1600" b="1" kern="1200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%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0,103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БСК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0,049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РСК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0,122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0,166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БСК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0,066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РСК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0,193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0,034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0,030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БСК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0,038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308337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РСК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0,043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Таблица 9">
                <a:extLst>
                  <a:ext uri="{FF2B5EF4-FFF2-40B4-BE49-F238E27FC236}">
                    <a16:creationId xmlns:a16="http://schemas.microsoft.com/office/drawing/2014/main" id="{3C5F31C6-4F1D-457C-B1A5-A758555C9EBB}"/>
                  </a:ext>
                </a:extLst>
              </p:cNvPr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3780687603"/>
                  </p:ext>
                </p:extLst>
              </p:nvPr>
            </p:nvGraphicFramePr>
            <p:xfrm>
              <a:off x="550864" y="1871367"/>
              <a:ext cx="5184774" cy="4167124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5926" t="-5660" r="-617" b="-12301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0,103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БСК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0,049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РСК в ПГСК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0,122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0,166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БСК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0,066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РСК в НГСК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0,193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0,034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СССК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0,030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БСК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0,038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РСК в ПСК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0,043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Текст 5">
            <a:extLst>
              <a:ext uri="{FF2B5EF4-FFF2-40B4-BE49-F238E27FC236}">
                <a16:creationId xmlns:a16="http://schemas.microsoft.com/office/drawing/2014/main" id="{55F89892-A76F-4C69-B1A2-12587971E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1341439"/>
            <a:ext cx="5184775" cy="665162"/>
          </a:xfrm>
        </p:spPr>
        <p:txBody>
          <a:bodyPr>
            <a:normAutofit fontScale="92500"/>
          </a:bodyPr>
          <a:lstStyle/>
          <a:p>
            <a:pPr lvl="1"/>
            <a:r>
              <a:rPr lang="ru-RU" dirty="0"/>
              <a:t>Относительная погрешность при пересчете из топоцентрических СК в планетоцентрические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397CC84-36B7-4FBC-A220-9A12D2F036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66194" y="1341438"/>
            <a:ext cx="5184775" cy="529929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ru-RU" dirty="0"/>
              <a:t>Относительная погрешность при пересчете из планетоцентрических СК в топоцентрические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663BCC-15B4-473B-1DD2-37DF9D1C143E}"/>
                  </a:ext>
                </a:extLst>
              </p:cNvPr>
              <p:cNvSpPr txBox="1"/>
              <p:nvPr/>
            </p:nvSpPr>
            <p:spPr>
              <a:xfrm>
                <a:off x="550864" y="5895783"/>
                <a:ext cx="5184774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sz="1800" b="0" u="none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Средняя погрешность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sz="20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20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sz="2000" i="1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Т−П</m:t>
                        </m:r>
                      </m:sub>
                    </m:sSub>
                    <m:r>
                      <a:rPr lang="ru-RU" sz="2000" i="1" kern="12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=0,077</m:t>
                    </m:r>
                    <m:r>
                      <a:rPr lang="ru-RU" sz="2000" b="0" i="1" kern="1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ru-RU" sz="1800" b="1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663BCC-15B4-473B-1DD2-37DF9D1C1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64" y="5895783"/>
                <a:ext cx="5184774" cy="506742"/>
              </a:xfrm>
              <a:prstGeom prst="rect">
                <a:avLst/>
              </a:prstGeom>
              <a:blipFill>
                <a:blip r:embed="rId4"/>
                <a:stretch>
                  <a:fillRect l="-940" b="-180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Таблица 9">
                <a:extLst>
                  <a:ext uri="{FF2B5EF4-FFF2-40B4-BE49-F238E27FC236}">
                    <a16:creationId xmlns:a16="http://schemas.microsoft.com/office/drawing/2014/main" id="{51993D58-6869-5F61-397B-FBBDD9612EB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73647286"/>
                  </p:ext>
                </p:extLst>
              </p:nvPr>
            </p:nvGraphicFramePr>
            <p:xfrm>
              <a:off x="6456362" y="1871367"/>
              <a:ext cx="5184774" cy="4167124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ru-RU" sz="1600" b="1" i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𝛿</m:t>
                              </m:r>
                            </m:oMath>
                          </a14:m>
                          <a:r>
                            <a:rPr lang="ru-RU" sz="1600" b="1" kern="1200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%</a:t>
                          </a:r>
                          <a:endParaRPr lang="ru-RU" sz="1600" dirty="0">
                            <a:latin typeface="+mn-lt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0,85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СССК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0,94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БСК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0,98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РСК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0,63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1,03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СССК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1,72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БСК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0,78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РСК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0,44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СССК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БСК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28098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РСК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0,42</a:t>
                          </a: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Таблица 9">
                <a:extLst>
                  <a:ext uri="{FF2B5EF4-FFF2-40B4-BE49-F238E27FC236}">
                    <a16:creationId xmlns:a16="http://schemas.microsoft.com/office/drawing/2014/main" id="{51993D58-6869-5F61-397B-FBBDD9612EB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73647286"/>
                  </p:ext>
                </p:extLst>
              </p:nvPr>
            </p:nvGraphicFramePr>
            <p:xfrm>
              <a:off x="6456362" y="1871367"/>
              <a:ext cx="5184774" cy="4167124"/>
            </p:xfrm>
            <a:graphic>
              <a:graphicData uri="http://schemas.openxmlformats.org/drawingml/2006/table">
                <a:tbl>
                  <a:tblPr firstRow="1">
                    <a:tableStyleId>{69012ECD-51FC-41F1-AA8D-1B2483CD663E}</a:tableStyleId>
                  </a:tblPr>
                  <a:tblGrid>
                    <a:gridCol w="4198936">
                      <a:extLst>
                        <a:ext uri="{9D8B030D-6E8A-4147-A177-3AD203B41FA5}">
                          <a16:colId xmlns:a16="http://schemas.microsoft.com/office/drawing/2014/main" val="1909452533"/>
                        </a:ext>
                      </a:extLst>
                    </a:gridCol>
                    <a:gridCol w="985838">
                      <a:extLst>
                        <a:ext uri="{9D8B030D-6E8A-4147-A177-3AD203B41FA5}">
                          <a16:colId xmlns:a16="http://schemas.microsoft.com/office/drawing/2014/main" val="404384710"/>
                        </a:ext>
                      </a:extLst>
                    </a:gridCol>
                  </a:tblGrid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Алгоритм пересчета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5926" t="-5660" r="-617" b="-12301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6026228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0,85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5022325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СССК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0,94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4548921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БСК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0,98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130492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ПГСК в РСК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0,63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76264951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1,03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5423961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СССК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447675" algn="l"/>
                            </a:tabLs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1,72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2493855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БСК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0,78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1657504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НГСК в РСК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600" kern="10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42695184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0,44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818409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СССК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0,42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222480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БСК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0,49</a:t>
                          </a:r>
                          <a:endParaRPr lang="ru-RU" sz="160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6554"/>
                      </a:ext>
                    </a:extLst>
                  </a:tr>
                  <a:tr h="32054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b="1" kern="100" dirty="0">
                              <a:effectLst/>
                              <a:latin typeface="+mn-lt"/>
                              <a:cs typeface="Times New Roman" panose="02020603050405020304" pitchFamily="18" charset="0"/>
                            </a:rPr>
                            <a:t>Пересчет из ПСК в РСК</a:t>
                          </a:r>
                          <a:endParaRPr lang="ru-RU" sz="1600" b="1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  <a:tabLst>
                              <a:tab pos="533400" algn="l"/>
                              <a:tab pos="741680" algn="ctr"/>
                            </a:tabLst>
                          </a:pPr>
                          <a:r>
                            <a:rPr lang="ru-RU" sz="1600" kern="100" dirty="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0,42</a:t>
                          </a:r>
                        </a:p>
                      </a:txBody>
                      <a:tcPr marL="68580" marR="68580" marT="0" marB="0">
                        <a:lnT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9792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2C1F3C-8F0F-DD98-B05A-99D193F777D4}"/>
                  </a:ext>
                </a:extLst>
              </p:cNvPr>
              <p:cNvSpPr txBox="1"/>
              <p:nvPr/>
            </p:nvSpPr>
            <p:spPr>
              <a:xfrm>
                <a:off x="6466194" y="5937333"/>
                <a:ext cx="5174944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800" b="0" u="none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Средняя погрешность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П−Т</m:t>
                        </m:r>
                      </m:sub>
                    </m:sSub>
                    <m:r>
                      <a:rPr lang="ru-RU" i="1">
                        <a:latin typeface="Cambria Math" panose="02040503050406030204" pitchFamily="18" charset="0"/>
                      </a:rPr>
                      <m:t>=0,77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ru-RU" sz="1800" b="1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2C1F3C-8F0F-DD98-B05A-99D193F77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194" y="5937333"/>
                <a:ext cx="5174944" cy="465192"/>
              </a:xfrm>
              <a:prstGeom prst="rect">
                <a:avLst/>
              </a:prstGeom>
              <a:blipFill>
                <a:blip r:embed="rId6"/>
                <a:stretch>
                  <a:fillRect l="-1060" b="-210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427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0D3C556-5A01-48DF-A23F-B504A3D9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41777"/>
            <a:ext cx="9608330" cy="66479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Результаты сравнения программ.</a:t>
            </a:r>
            <a:br>
              <a:rPr lang="ru-RU" altLang="ru-RU" sz="2400" dirty="0"/>
            </a:br>
            <a:r>
              <a:rPr lang="ru-RU" altLang="ru-RU" sz="2400" dirty="0"/>
              <a:t>Заключение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Текст 4">
                <a:extLst>
                  <a:ext uri="{FF2B5EF4-FFF2-40B4-BE49-F238E27FC236}">
                    <a16:creationId xmlns:a16="http://schemas.microsoft.com/office/drawing/2014/main" id="{BB70F973-3FF0-443E-8D26-6B1885B5178D}"/>
                  </a:ext>
                </a:extLst>
              </p:cNvPr>
              <p:cNvSpPr>
                <a:spLocks noGrp="1"/>
              </p:cNvSpPr>
              <p:nvPr>
                <p:ph type="body" sz="quarter" idx="12"/>
              </p:nvPr>
            </p:nvSpPr>
            <p:spPr/>
            <p:txBody>
              <a:bodyPr>
                <a:normAutofit/>
              </a:bodyPr>
              <a:lstStyle/>
              <a:p>
                <a:pPr lvl="3"/>
                <a:r>
                  <a:rPr lang="ru-RU" sz="2000" dirty="0"/>
                  <a:t>При сравнении программ получены следующие результаты:</a:t>
                </a:r>
              </a:p>
              <a:p>
                <a:pPr marL="342900" lvl="3" indent="-342900">
                  <a:buFont typeface="Arial" panose="020B0604020202020204" pitchFamily="34" charset="0"/>
                  <a:buChar char="•"/>
                </a:pPr>
                <a:r>
                  <a:rPr lang="ru-RU" sz="2000" dirty="0"/>
                  <a:t>время пересчета на ЭВМ – от 2,6 до 4 мкс;</a:t>
                </a:r>
              </a:p>
              <a:p>
                <a:pPr marL="342900" lvl="3" indent="-342900">
                  <a:buFont typeface="Arial" panose="020B0604020202020204" pitchFamily="34" charset="0"/>
                  <a:buChar char="•"/>
                </a:pPr>
                <a:r>
                  <a:rPr lang="ru-RU" sz="2000" dirty="0"/>
                  <a:t>время пересчета на МК – от 309 до 479 мкс;</a:t>
                </a:r>
              </a:p>
              <a:p>
                <a:pPr marL="342900" lvl="3" indent="-342900">
                  <a:buFont typeface="Arial" panose="020B0604020202020204" pitchFamily="34" charset="0"/>
                  <a:buChar char="•"/>
                </a:pPr>
                <a:r>
                  <a:rPr lang="ru-RU" sz="2000" dirty="0"/>
                  <a:t>усредненная относительная погрешность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e>
                    </m:acc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ru-RU" sz="2000" dirty="0"/>
                  <a:t>= 0,5%.</a:t>
                </a:r>
              </a:p>
              <a:p>
                <a:pPr lvl="3"/>
                <a:endParaRPr lang="ru-RU" sz="2000" dirty="0"/>
              </a:p>
              <a:p>
                <a:pPr lvl="3">
                  <a:spcAft>
                    <a:spcPts val="0"/>
                  </a:spcAft>
                </a:pPr>
                <a:r>
                  <a:rPr lang="ru-RU" sz="2000" dirty="0"/>
                  <a:t>Можно сделать вывод, что МК может работать в режиме реального времени, т.к. время сбора данных РЛС дальнего обнаружения больше 0,5 мс.</a:t>
                </a:r>
              </a:p>
              <a:p>
                <a:pPr lvl="3"/>
                <a:r>
                  <a:rPr lang="ru-RU" sz="2000" dirty="0"/>
                  <a:t>Так, у РЛС с дальностью действия 1000 км время сбора данных будет </a:t>
                </a:r>
                <a:r>
                  <a:rPr lang="ru-RU" sz="2000"/>
                  <a:t>6,67 мыс </a:t>
                </a:r>
                <a:r>
                  <a:rPr lang="ru-RU" sz="2000" dirty="0"/>
                  <a:t>и при увеличении дальности действия будет увеличиваться запас по времени для пересчета.</a:t>
                </a:r>
              </a:p>
            </p:txBody>
          </p:sp>
        </mc:Choice>
        <mc:Fallback xmlns="">
          <p:sp>
            <p:nvSpPr>
              <p:cNvPr id="5" name="Текст 4">
                <a:extLst>
                  <a:ext uri="{FF2B5EF4-FFF2-40B4-BE49-F238E27FC236}">
                    <a16:creationId xmlns:a16="http://schemas.microsoft.com/office/drawing/2014/main" id="{BB70F973-3FF0-443E-8D26-6B1885B517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blipFill>
                <a:blip r:embed="rId3"/>
                <a:stretch>
                  <a:fillRect l="-2034" t="-1451" r="-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1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5BC97-99E1-4827-A5AA-5E9EBED1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62088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ая страница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75426110-BF82-4921-B51E-81780A536C48}"/>
    </a:ext>
  </a:extLst>
</a:theme>
</file>

<file path=ppt/theme/theme2.xml><?xml version="1.0" encoding="utf-8"?>
<a:theme xmlns:a="http://schemas.openxmlformats.org/drawingml/2006/main" name="Текстов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8C20C85A-CFD0-4C40-80A0-6689F915CE1B}"/>
    </a:ext>
  </a:extLst>
</a:theme>
</file>

<file path=ppt/theme/theme3.xml><?xml version="1.0" encoding="utf-8"?>
<a:theme xmlns:a="http://schemas.openxmlformats.org/drawingml/2006/main" name="Универсальные блоки - таблицы, рисунки, диаграммы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001A831C-BEEC-4D03-A706-230513593B8E}"/>
    </a:ext>
  </a:extLst>
</a:theme>
</file>

<file path=ppt/theme/theme4.xml><?xml version="1.0" encoding="utf-8"?>
<a:theme xmlns:a="http://schemas.openxmlformats.org/drawingml/2006/main" name="Дополнительные блоки">
  <a:themeElements>
    <a:clrScheme name="Палитра ГУАП">
      <a:dk1>
        <a:srgbClr val="242834"/>
      </a:dk1>
      <a:lt1>
        <a:srgbClr val="FFFFFF"/>
      </a:lt1>
      <a:dk2>
        <a:srgbClr val="002C5F"/>
      </a:dk2>
      <a:lt2>
        <a:srgbClr val="FFFFFF"/>
      </a:lt2>
      <a:accent1>
        <a:srgbClr val="005AAA"/>
      </a:accent1>
      <a:accent2>
        <a:srgbClr val="E70F47"/>
      </a:accent2>
      <a:accent3>
        <a:srgbClr val="00BEF3"/>
      </a:accent3>
      <a:accent4>
        <a:srgbClr val="9269C9"/>
      </a:accent4>
      <a:accent5>
        <a:srgbClr val="FF6418"/>
      </a:accent5>
      <a:accent6>
        <a:srgbClr val="009A49"/>
      </a:accent6>
      <a:hlink>
        <a:srgbClr val="4E41CC"/>
      </a:hlink>
      <a:folHlink>
        <a:srgbClr val="D65D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dirty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ГУАП презентация курса.potx" id="{0DF838E0-DD05-488A-AC6B-E98ACB4C24AD}" vid="{AFBC0B84-8B15-49D7-9C5E-B813409B8E8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ГУАП презентация курса - шаблон</Template>
  <TotalTime>902</TotalTime>
  <Words>1534</Words>
  <Application>Microsoft Office PowerPoint</Application>
  <PresentationFormat>Широкоэкранный</PresentationFormat>
  <Paragraphs>244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Times New Roman</vt:lpstr>
      <vt:lpstr>Calibri</vt:lpstr>
      <vt:lpstr>Cambria Math</vt:lpstr>
      <vt:lpstr>Wingdings</vt:lpstr>
      <vt:lpstr>Титульная страница</vt:lpstr>
      <vt:lpstr>Текстовые блоки</vt:lpstr>
      <vt:lpstr>Универсальные блоки - таблицы, рисунки, диаграммы</vt:lpstr>
      <vt:lpstr>Дополнительные блоки</vt:lpstr>
      <vt:lpstr>МИНИСТЕРСТВО НАУКИ И ВЫСШЕГО ОБРАЗОВАНИЯ РОССИЙСКОЙ ФЕДЕРАЦИИ федеральное государственное автономное образовательное учреждение высшего образования «Санкт-Петербургский государственный университет аэрокосмического приборостроения»</vt:lpstr>
      <vt:lpstr>Постановка задачи</vt:lpstr>
      <vt:lpstr>Модель микроконтроллера в MATLAB. Структурная схема модели</vt:lpstr>
      <vt:lpstr>Модель микроконтроллера в MATLAB. Оболочка программы микроконтроллера</vt:lpstr>
      <vt:lpstr>Модель микроконтроллера в MATLAB. Симуляция периферии</vt:lpstr>
      <vt:lpstr>Системы координат (СК). Топоцентрические СК</vt:lpstr>
      <vt:lpstr>Системы координат (СК). Планетоцентрические СК</vt:lpstr>
      <vt:lpstr>Системы координат (СК). Граф связей СК</vt:lpstr>
      <vt:lpstr>Программа для пересчета координат. Сравнение ЭВМ и МК</vt:lpstr>
      <vt:lpstr>Программа для пересчета координат. Программы на ЭВМ и МК</vt:lpstr>
      <vt:lpstr>Результаты сравнения программ. Временные затраты</vt:lpstr>
      <vt:lpstr>Результаты сравнения программ. Относительная погрешность МК</vt:lpstr>
      <vt:lpstr>Результаты сравнения программ. Заключение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Фирменный стиль  презентаций</dc:title>
  <dc:subject/>
  <dc:creator>Алексей Малышев</dc:creator>
  <cp:keywords/>
  <dc:description/>
  <cp:lastModifiedBy>Алексей Разваляев</cp:lastModifiedBy>
  <cp:revision>69</cp:revision>
  <dcterms:created xsi:type="dcterms:W3CDTF">2023-06-16T08:15:39Z</dcterms:created>
  <dcterms:modified xsi:type="dcterms:W3CDTF">2025-06-12T06:34:40Z</dcterms:modified>
  <cp:category/>
</cp:coreProperties>
</file>