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1" r:id="rId1"/>
    <p:sldMasterId id="2147483657" r:id="rId2"/>
    <p:sldMasterId id="2147483828" r:id="rId3"/>
    <p:sldMasterId id="2147483833" r:id="rId4"/>
  </p:sldMasterIdLst>
  <p:notesMasterIdLst>
    <p:notesMasterId r:id="rId17"/>
  </p:notesMasterIdLst>
  <p:handoutMasterIdLst>
    <p:handoutMasterId r:id="rId18"/>
  </p:handoutMasterIdLst>
  <p:sldIdLst>
    <p:sldId id="1170" r:id="rId5"/>
    <p:sldId id="1180" r:id="rId6"/>
    <p:sldId id="1181" r:id="rId7"/>
    <p:sldId id="1200" r:id="rId8"/>
    <p:sldId id="1179" r:id="rId9"/>
    <p:sldId id="1202" r:id="rId10"/>
    <p:sldId id="1203" r:id="rId11"/>
    <p:sldId id="1205" r:id="rId12"/>
    <p:sldId id="1206" r:id="rId13"/>
    <p:sldId id="1187" r:id="rId14"/>
    <p:sldId id="1188" r:id="rId15"/>
    <p:sldId id="1201" r:id="rId16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mbria Math" panose="02040503050406030204" pitchFamily="18" charset="0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Малышев" initials="АМ" lastIdx="8" clrIdx="0">
    <p:extLst>
      <p:ext uri="{19B8F6BF-5375-455C-9EA6-DF929625EA0E}">
        <p15:presenceInfo xmlns:p15="http://schemas.microsoft.com/office/powerpoint/2012/main" userId="8ae9c15f625b32bb" providerId="Windows Live"/>
      </p:ext>
    </p:extLst>
  </p:cmAuthor>
  <p:cmAuthor id="2" name="OCTS" initials="O" lastIdx="1" clrIdx="1">
    <p:extLst>
      <p:ext uri="{19B8F6BF-5375-455C-9EA6-DF929625EA0E}">
        <p15:presenceInfo xmlns:p15="http://schemas.microsoft.com/office/powerpoint/2012/main" userId="OCTS" providerId="None"/>
      </p:ext>
    </p:extLst>
  </p:cmAuthor>
  <p:cmAuthor id="3" name="Kostylev Andrey" initials="KA" lastIdx="1" clrIdx="2">
    <p:extLst>
      <p:ext uri="{19B8F6BF-5375-455C-9EA6-DF929625EA0E}">
        <p15:presenceInfo xmlns:p15="http://schemas.microsoft.com/office/powerpoint/2012/main" userId="146efb04217a1102" providerId="Windows Live"/>
      </p:ext>
    </p:extLst>
  </p:cmAuthor>
  <p:cmAuthor id="4" name="Elizaveta Kostyleva" initials="EK" lastIdx="1" clrIdx="3">
    <p:extLst>
      <p:ext uri="{19B8F6BF-5375-455C-9EA6-DF929625EA0E}">
        <p15:presenceInfo xmlns:p15="http://schemas.microsoft.com/office/powerpoint/2012/main" userId="S::ekostyleva@lifevantage.com::e5a115f0-bdb1-48b8-969c-0a472e870de3" providerId="AD"/>
      </p:ext>
    </p:extLst>
  </p:cmAuthor>
  <p:cmAuthor id="5" name="ОЦТС" initials="О" lastIdx="2" clrIdx="4">
    <p:extLst>
      <p:ext uri="{19B8F6BF-5375-455C-9EA6-DF929625EA0E}">
        <p15:presenceInfo xmlns:p15="http://schemas.microsoft.com/office/powerpoint/2012/main" userId="ОЦТ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9D9D9D"/>
    <a:srgbClr val="FEFEFE"/>
    <a:srgbClr val="BFBFB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78121" autoAdjust="0"/>
  </p:normalViewPr>
  <p:slideViewPr>
    <p:cSldViewPr snapToGrid="0" snapToObjects="1">
      <p:cViewPr>
        <p:scale>
          <a:sx n="75" d="100"/>
          <a:sy n="75" d="100"/>
        </p:scale>
        <p:origin x="1866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7146"/>
    </p:cViewPr>
  </p:sorterViewPr>
  <p:notesViewPr>
    <p:cSldViewPr snapToGrid="0" snapToObjects="1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78F288-5E3C-4F81-AD43-7789565D2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2D620-2592-455C-9AF4-8E2D0C2F79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FCE6C-E7E6-4C35-A8B5-8F9784AA6873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628E3-CFC5-471A-B6A2-9F949B2E8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6937-338C-4D39-8822-B1F000CF6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77762-F59A-4FB1-90F9-50BE76F03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46D5B-6567-794D-8CBA-5CCA973D6774}" type="datetimeFigureOut">
              <a:t>19.06.2023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DE2F8-02D4-C448-B364-7246A6689E7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3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dirty="0"/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35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с антенны и первичной обработки приходят в топоцентрических СК. 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топоцентрические СК имеют общий параметр – радиус вектор.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Углы, которые определяют направление радиус-вектора зависят от устройства РЛС (какими углами определяется направление антенны)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918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Траекторная обработка производится в планетоцентрических СК.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прямоугольные (подвижная/неподвижная) и сферическая СК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Подвижная и неподвижная геоцентрическая СК отличаются только направлением оси 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подвижной она прикреплена к Гринвичскому меридиану, а в неподвижной – направлена в сторону Гринвичского меридиана в 00:00 МСК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328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Пересчет СК является итерационным, плюсы: малое кол-во алгоритмов, минусы - </a:t>
            </a:r>
            <a:r>
              <a:rPr lang="ru-RU" sz="12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ресурсозатратен</a:t>
            </a:r>
            <a:endParaRPr lang="ru-RU" sz="12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endParaRPr lang="ru-RU" sz="12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Взвешенность графа. Способ расчета весов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Т.к. время вычисления алгоритмов разное, необходимо использовать взвешенный граф. Веса рассчитывались путем подсчета тактов, которые затрачивает МК на пересчет</a:t>
            </a: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Поиск маршрута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немаловажной задачей является поиск оптимального маршрута. Его можно находить как процедурно – с помощью различных алгоритмов, так и заранее запрограммировать используемые маршруты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475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СХЕМА РЛС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устройство РЛС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Вычислительное устройство – управление РЛС + пересчет</a:t>
            </a: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ВВОД МК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Минусы </a:t>
            </a:r>
            <a:r>
              <a:rPr lang="ru-RU" sz="12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фазостабильных</a:t>
            </a: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кабелей: сильные потери сигнала.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 вычислений на антенну, для избавления от минусов </a:t>
            </a:r>
            <a:r>
              <a:rPr lang="ru-RU" sz="12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фазостабильных</a:t>
            </a: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кабелей.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455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i="1" dirty="0"/>
              <a:t>/* </a:t>
            </a:r>
            <a:r>
              <a:rPr lang="ru-RU" altLang="ru-RU" i="1" dirty="0"/>
              <a:t>Постановка задачи для программирования </a:t>
            </a:r>
            <a:r>
              <a:rPr lang="en-US" altLang="ru-RU" i="1" dirty="0"/>
              <a:t>*/</a:t>
            </a:r>
            <a:endParaRPr lang="ru-RU" altLang="ru-RU" i="1" dirty="0"/>
          </a:p>
          <a:p>
            <a:pPr eaLnBrk="1" hangingPunct="1"/>
            <a:r>
              <a:rPr lang="ru-RU" altLang="ru-RU" dirty="0"/>
              <a:t>Определение данных для пересчета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51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8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94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ВЫВОДЫ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Видно, что МК при тактовой частоте 8 МГц более, чем в 100 раз медленнее, чем ЭВМ.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Интересный факт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Отношение увеличивается возможно из-за долгого прохода по условиям на МК. Т.к. последние пересчеты находятся в конце и перед ними надо пройти до десяти условий, каждое из которых ~ 7 тактов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847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140000"/>
                  </a:lnSpc>
                  <a:spcAft>
                    <a:spcPts val="800"/>
                  </a:spcAft>
                  <a:defRPr/>
                </a:pPr>
                <a:r>
                  <a:rPr lang="ru-RU" sz="12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/* ВЫВОДЫ */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М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ожно заметить, что пересчеты из топоцентрических СК в планетоцентрические в среднем имеют меньшую погрешность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Т−П</m:t>
                        </m:r>
                      </m:sub>
                    </m:sSub>
                    <m:r>
                      <a:rPr lang="ru-RU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=0,077</m:t>
                    </m:r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), чем пересчет из планетоцентрических СК в топоцентрические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П−Т</m:t>
                        </m:r>
                      </m:sub>
                    </m:sSub>
                    <m:r>
                      <a:rPr lang="ru-RU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=0,77</m:t>
                    </m:r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).</a:t>
                </a:r>
                <a:r>
                  <a:rPr lang="en-US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Также</a:t>
                </a:r>
                <a:r>
                  <a:rPr lang="ru-RU" sz="1200" kern="1200" baseline="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относительная погрешность измерения сильно варьируется, и в зависимости от пересчета находится в диапазоне от 0,03% до 1,72%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140000"/>
                  </a:lnSpc>
                  <a:spcAft>
                    <a:spcPts val="800"/>
                  </a:spcAft>
                  <a:defRPr/>
                </a:pPr>
                <a:r>
                  <a:rPr lang="ru-RU" sz="12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/* ВЫВОДЫ */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М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ожно заметить, что пересчеты из топоцентрических СК в планетоцентрические в среднем имеют меньшую погрешность (</a:t>
                </a:r>
                <a:r>
                  <a:rPr lang="ru-RU" sz="1200" i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𝛿 ̅_(Т−П)=0,077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), чем пересчет из планетоцентрических СК в топоцентрические (</a:t>
                </a:r>
                <a:r>
                  <a:rPr lang="ru-RU" sz="1200" i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𝛿 ̅_(П−Т)=0,77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).</a:t>
                </a:r>
                <a:r>
                  <a:rPr lang="en-US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Также</a:t>
                </a:r>
                <a:r>
                  <a:rPr lang="ru-RU" sz="1200" kern="1200" baseline="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относительная погрешность измерения сильно варьируется, и в зависимости от пересчета находится в диапазоне от 0,03% до 1,72%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411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74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EB76-0898-4F71-9685-0F9BE4E1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CD38B1-ACC6-416C-AF72-6F91347F9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568243"/>
            <a:ext cx="6330950" cy="841155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ru-RU" dirty="0"/>
              <a:t>Имя Фамилия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0C140D7-ACA5-419A-846F-D1888293EF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2598" y="5993952"/>
            <a:ext cx="3488540" cy="387798"/>
          </a:xfrm>
        </p:spPr>
        <p:txBody>
          <a:bodyPr/>
          <a:lstStyle>
            <a:lvl2pPr>
              <a:defRPr/>
            </a:lvl2pPr>
            <a:lvl3pPr marL="914400" indent="0">
              <a:buNone/>
              <a:defRPr/>
            </a:lvl3pPr>
          </a:lstStyle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8914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587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6248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е колонки в одном бло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11090275" cy="5040312"/>
          </a:xfrm>
        </p:spPr>
        <p:txBody>
          <a:bodyPr numCol="2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9747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341438"/>
            <a:ext cx="7475537" cy="50403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721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819276"/>
            <a:ext cx="7475537" cy="45624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7475536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6156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4B2F2CF-1F6E-4737-8380-2ACFF853EA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84797F9-7539-4EA9-A418-767254923B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63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427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3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9A78599F-D79E-4281-BEF4-7422CEEA54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66194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42A86BF5-AF69-48DE-AFDD-C1FAD65027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6194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12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5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6875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FB8C0-5C8E-4D3D-ADF9-00059CE618CF}"/>
              </a:ext>
            </a:extLst>
          </p:cNvPr>
          <p:cNvSpPr txBox="1"/>
          <p:nvPr userDrawn="1"/>
        </p:nvSpPr>
        <p:spPr>
          <a:xfrm>
            <a:off x="9541404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7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1843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0205243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385"/>
          <a:stretch/>
        </p:blipFill>
        <p:spPr>
          <a:xfrm>
            <a:off x="10776480" y="5500691"/>
            <a:ext cx="864658" cy="9138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676746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6AFA2-D81A-4798-AEC0-3F4A7A8C22AC}"/>
              </a:ext>
            </a:extLst>
          </p:cNvPr>
          <p:cNvSpPr txBox="1"/>
          <p:nvPr userDrawn="1"/>
        </p:nvSpPr>
        <p:spPr>
          <a:xfrm>
            <a:off x="571238" y="6179006"/>
            <a:ext cx="32050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ru-RU" sz="1100" b="0" dirty="0">
                <a:solidFill>
                  <a:schemeClr val="bg1">
                    <a:lumMod val="50000"/>
                  </a:schemeClr>
                </a:solidFill>
              </a:rPr>
              <a:t>ГУАП, 2023</a:t>
            </a:r>
            <a:endParaRPr lang="ru-RU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39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3 - для выступл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09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4 - с контак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AF823-6E65-4BE2-B22A-CEAA3977E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363" y="3275544"/>
            <a:ext cx="5184775" cy="1997341"/>
          </a:xfrm>
        </p:spPr>
        <p:txBody>
          <a:bodyPr anchor="ctr" anchorCtr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4001576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30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26B8BC-9AE2-41D8-8A90-8D1C0A2A55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009951-9659-4924-B8D1-D9994BE1E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155"/>
          <a:stretch/>
        </p:blipFill>
        <p:spPr>
          <a:xfrm>
            <a:off x="550865" y="304376"/>
            <a:ext cx="2827336" cy="10953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E3CC-EBAD-4C68-8215-E3D1E338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509678"/>
            <a:ext cx="8051638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20187D-590C-4FB1-A787-08B69F583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4568243"/>
            <a:ext cx="6234948" cy="10047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62485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r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40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44A2A7-9511-4B2D-A046-C71363808B05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2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1" r:id="rId2"/>
    <p:sldLayoutId id="214748375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BA297-C05B-4A1B-BC54-4DA26B4C6721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85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44" r:id="rId2"/>
    <p:sldLayoutId id="2147483832" r:id="rId3"/>
    <p:sldLayoutId id="214748384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4C9C7-3F3B-4FAE-B19C-B28F0A67B7F7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4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6" r:id="rId2"/>
    <p:sldLayoutId id="2147483847" r:id="rId3"/>
    <p:sldLayoutId id="2147483849" r:id="rId4"/>
    <p:sldLayoutId id="2147483850" r:id="rId5"/>
    <p:sldLayoutId id="2147483843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4067" userDrawn="1">
          <p15:clr>
            <a:srgbClr val="F26B43"/>
          </p15:clr>
        </p15:guide>
        <p15:guide id="6" pos="36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5BC97-99E1-4827-A5AA-5E9EBED1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Разработка программы вычисления положения космического объекта на микропроцессорном устройстве радиолокационной станции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A8D34-BBBA-48A9-9B83-130C3E8DC9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Разваляев А. В.</a:t>
            </a:r>
          </a:p>
        </p:txBody>
      </p:sp>
    </p:spTree>
    <p:extLst>
      <p:ext uri="{BB962C8B-B14F-4D97-AF65-F5344CB8AC3E}">
        <p14:creationId xmlns:p14="http://schemas.microsoft.com/office/powerpoint/2010/main" val="3622029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</p:spPr>
        <p:txBody>
          <a:bodyPr/>
          <a:lstStyle/>
          <a:p>
            <a:r>
              <a:rPr lang="ru-RU" dirty="0"/>
              <a:t>Постановка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70F973-3FF0-443E-8D26-6B1885B5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341438"/>
            <a:ext cx="7489824" cy="5040312"/>
          </a:xfrm>
        </p:spPr>
        <p:txBody>
          <a:bodyPr>
            <a:normAutofit/>
          </a:bodyPr>
          <a:lstStyle/>
          <a:p>
            <a:pPr lvl="3"/>
            <a:r>
              <a:rPr lang="ru-RU" sz="2000" dirty="0"/>
              <a:t>Цель работы – сравнение эффективности пересчета координат на МК и ЭВМ.</a:t>
            </a:r>
          </a:p>
          <a:p>
            <a:pPr lvl="3"/>
            <a:endParaRPr lang="ru-RU" sz="2000" dirty="0"/>
          </a:p>
          <a:p>
            <a:pPr lvl="3"/>
            <a:r>
              <a:rPr lang="ru-RU" sz="2000" dirty="0"/>
              <a:t>Задачи: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Формирование алгоритмов пересчета между СК;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Написание программы для пересчета на МК и ЭВМ;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Сравнение результатов работы программ на МК и ЭВМ;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Выводы об эффективности использования МК для пересчета координат.</a:t>
            </a:r>
          </a:p>
        </p:txBody>
      </p:sp>
    </p:spTree>
    <p:extLst>
      <p:ext uri="{BB962C8B-B14F-4D97-AF65-F5344CB8AC3E}">
        <p14:creationId xmlns:p14="http://schemas.microsoft.com/office/powerpoint/2010/main" val="194227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Топоцентрические СК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8112C5-6743-24EE-D08D-956FE55D8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04" y="1341437"/>
            <a:ext cx="2317746" cy="224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26F8425C-7DEB-16EB-C768-3578A22D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152" y="3902177"/>
            <a:ext cx="2497158" cy="221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BA630EEA-6FCD-AD4E-EB26-306D2F40B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419" y="3429000"/>
            <a:ext cx="347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Сферическая система координат </a:t>
            </a:r>
            <a:endParaRPr lang="ru-RU" altLang="ru-RU" sz="1800" dirty="0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F2852ED-13D4-5BC2-C6AB-0DA760FB8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3563" y="6013449"/>
            <a:ext cx="347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Биконическая система координат </a:t>
            </a:r>
            <a:endParaRPr lang="ru-RU" altLang="ru-RU" sz="1800" dirty="0"/>
          </a:p>
        </p:txBody>
      </p:sp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775ADDC6-2BF6-0FA2-2115-B998B7253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13" y="1341438"/>
            <a:ext cx="2480572" cy="224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">
            <a:extLst>
              <a:ext uri="{FF2B5EF4-FFF2-40B4-BE49-F238E27FC236}">
                <a16:creationId xmlns:a16="http://schemas.microsoft.com/office/drawing/2014/main" id="{B2F80A10-D8A9-DBBE-AF9E-E495B3EFE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357" y="3821664"/>
            <a:ext cx="3621098" cy="229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D15F97-D4F2-45EF-15F8-FD7F96786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8775" y="3420943"/>
            <a:ext cx="4771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Стационарная сферическая система координат </a:t>
            </a:r>
            <a:endParaRPr lang="ru-RU" altLang="ru-RU" sz="1800" dirty="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42EC947-10FF-0D6E-1D0C-B0B774299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4516" y="6012417"/>
            <a:ext cx="38627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Радиотехническая система координат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246894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Планетоцентрические СК</a:t>
            </a:r>
            <a:endParaRPr lang="ru-RU" dirty="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8C2B7E4-801C-BDA0-FC5A-855BD1C8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633" y="4661431"/>
            <a:ext cx="3886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Подвижная/неподвижная геоцентрическая система координат </a:t>
            </a:r>
            <a:endParaRPr lang="ru-RU" altLang="ru-RU" sz="1800" dirty="0"/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4BD9054F-ECD8-9A2F-109D-A678CE7F7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28"/>
          <a:stretch/>
        </p:blipFill>
        <p:spPr bwMode="auto">
          <a:xfrm>
            <a:off x="550862" y="1341437"/>
            <a:ext cx="5184774" cy="32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5360A321-56AF-3AD0-CE9F-17B7CBA0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215" y="4799543"/>
            <a:ext cx="30437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Полярная система координат </a:t>
            </a:r>
            <a:endParaRPr lang="ru-RU" altLang="ru-RU" sz="1800" dirty="0"/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C62A9CB1-2802-BDE6-AF9C-AB9A20A98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54" r="-7447"/>
          <a:stretch/>
        </p:blipFill>
        <p:spPr bwMode="auto">
          <a:xfrm>
            <a:off x="6456366" y="1341437"/>
            <a:ext cx="5132119" cy="314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6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Граф связей СК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919132"/>
            <a:ext cx="11090275" cy="1462617"/>
          </a:xfrm>
        </p:spPr>
        <p:txBody>
          <a:bodyPr>
            <a:normAutofit/>
          </a:bodyPr>
          <a:lstStyle/>
          <a:p>
            <a:pPr lvl="3"/>
            <a:r>
              <a:rPr lang="ru-RU" dirty="0"/>
              <a:t>Чаще всего для ТО используют преобразования из топоцентрических криволинейных СК (ССК, СССК, БСК, РСК) в планетоцентрические (ПГСК/НСГК/ПСК) и обратно.</a:t>
            </a:r>
          </a:p>
          <a:p>
            <a:pPr lvl="3"/>
            <a:r>
              <a:rPr lang="ru-RU" dirty="0"/>
              <a:t>МПСК является транзитной системой координат, которая необходима для перехода от топоцентрических к планетоцентрическим.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EE353242-E093-B4FE-D39C-1B3B351A6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02" y="1341437"/>
            <a:ext cx="7379396" cy="339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32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Вычислительный блок в устройстве РЛС.</a:t>
            </a:r>
            <a:br>
              <a:rPr lang="ru-RU" altLang="ru-RU" sz="2400" dirty="0"/>
            </a:br>
            <a:r>
              <a:rPr lang="ru-RU" altLang="ru-RU" sz="2400" dirty="0"/>
              <a:t>Функциональная схема РЛС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182112"/>
            <a:ext cx="11090275" cy="2199639"/>
          </a:xfrm>
        </p:spPr>
        <p:txBody>
          <a:bodyPr>
            <a:normAutofit lnSpcReduction="10000"/>
          </a:bodyPr>
          <a:lstStyle/>
          <a:p>
            <a:pPr lvl="3"/>
            <a:r>
              <a:rPr lang="ru-RU" dirty="0"/>
              <a:t>Вычислительное устройство выполняет следующие задачи: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управление радиолокатором;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определение параметров движения объектов (пространственных координат и их скоростей);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построение траекторий обнаруженных целей;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выдача информации потребителю (Пункт управления РЛС).</a:t>
            </a:r>
          </a:p>
          <a:p>
            <a:pPr lvl="3"/>
            <a:endParaRPr lang="ru-RU" dirty="0"/>
          </a:p>
          <a:p>
            <a:pPr lvl="3"/>
            <a:endParaRPr lang="ru-RU" dirty="0"/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2E066F76-8290-42CC-99DD-645774227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383771"/>
            <a:ext cx="9033933" cy="262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24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Вычислительный блок в устройстве РЛС.</a:t>
            </a:r>
            <a:br>
              <a:rPr lang="ru-RU" altLang="ru-RU" sz="2400" dirty="0"/>
            </a:br>
            <a:r>
              <a:rPr lang="ru-RU" altLang="ru-RU" sz="2400" dirty="0"/>
              <a:t>Работа вычислительного блока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182112"/>
            <a:ext cx="11090275" cy="2199639"/>
          </a:xfrm>
        </p:spPr>
        <p:txBody>
          <a:bodyPr>
            <a:normAutofit/>
          </a:bodyPr>
          <a:lstStyle/>
          <a:p>
            <a:pPr lvl="3"/>
            <a:r>
              <a:rPr lang="ru-RU" dirty="0"/>
              <a:t>Взаимодействие вычислительного устройства с РЛС при пересчете координат: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начальные координаты принимаются от процессора первичной обработки;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начальной и конечной СК принимаются от пункта управления РЛС, также от пункта управления принимаются данные о координатах РЛС и направление антенны;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после пересчета, координаты в конечной СК передаются на пункт управления.</a:t>
            </a:r>
          </a:p>
          <a:p>
            <a:pPr lvl="3"/>
            <a:endParaRPr lang="ru-RU" dirty="0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ADCC739F-1C00-366F-053E-3A609B82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83" y="1390649"/>
            <a:ext cx="9061193" cy="244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86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Программа для пересчета координат.</a:t>
            </a:r>
            <a:br>
              <a:rPr lang="ru-RU" altLang="ru-RU" sz="2400" dirty="0"/>
            </a:br>
            <a:r>
              <a:rPr lang="ru-RU" altLang="ru-RU" sz="2400" dirty="0"/>
              <a:t>Сравнение ЭВМ и МК</a:t>
            </a: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9FA6604-E852-CF79-3E4B-4A5CDA107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376907"/>
              </p:ext>
            </p:extLst>
          </p:nvPr>
        </p:nvGraphicFramePr>
        <p:xfrm>
          <a:off x="550862" y="1341438"/>
          <a:ext cx="7489827" cy="2326716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861205">
                  <a:extLst>
                    <a:ext uri="{9D8B030D-6E8A-4147-A177-3AD203B41FA5}">
                      <a16:colId xmlns:a16="http://schemas.microsoft.com/office/drawing/2014/main" val="705450919"/>
                    </a:ext>
                  </a:extLst>
                </a:gridCol>
                <a:gridCol w="1100666">
                  <a:extLst>
                    <a:ext uri="{9D8B030D-6E8A-4147-A177-3AD203B41FA5}">
                      <a16:colId xmlns:a16="http://schemas.microsoft.com/office/drawing/2014/main" val="226184865"/>
                    </a:ext>
                  </a:extLst>
                </a:gridCol>
                <a:gridCol w="905934">
                  <a:extLst>
                    <a:ext uri="{9D8B030D-6E8A-4147-A177-3AD203B41FA5}">
                      <a16:colId xmlns:a16="http://schemas.microsoft.com/office/drawing/2014/main" val="2667080387"/>
                    </a:ext>
                  </a:extLst>
                </a:gridCol>
                <a:gridCol w="1132415">
                  <a:extLst>
                    <a:ext uri="{9D8B030D-6E8A-4147-A177-3AD203B41FA5}">
                      <a16:colId xmlns:a16="http://schemas.microsoft.com/office/drawing/2014/main" val="141595811"/>
                    </a:ext>
                  </a:extLst>
                </a:gridCol>
                <a:gridCol w="1489607">
                  <a:extLst>
                    <a:ext uri="{9D8B030D-6E8A-4147-A177-3AD203B41FA5}">
                      <a16:colId xmlns:a16="http://schemas.microsoft.com/office/drawing/2014/main" val="2195747436"/>
                    </a:ext>
                  </a:extLst>
                </a:gridCol>
              </a:tblGrid>
              <a:tr h="7393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Вычислительное устройство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Тактовая частота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ОЗУ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ПП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Порты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835173"/>
                  </a:ext>
                </a:extLst>
              </a:tr>
              <a:tr h="3586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ВК «Эльбрус-90микро»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500 МГц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512 МБ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не менее 36 ГБ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Ethernet</a:t>
                      </a:r>
                      <a:endParaRPr lang="ru-RU" sz="1200" kern="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(100 МБ/с)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13242"/>
                  </a:ext>
                </a:extLst>
              </a:tr>
              <a:tr h="3461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STM32F407Discovery</a:t>
                      </a:r>
                      <a:endParaRPr lang="ru-RU" sz="1200" kern="100" dirty="0">
                        <a:effectLst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</a:t>
                      </a:r>
                      <a:r>
                        <a:rPr lang="ru-RU" sz="1600" kern="100" dirty="0">
                          <a:effectLst/>
                        </a:rPr>
                        <a:t> МГц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192 КБ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 МБ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Ethernet</a:t>
                      </a:r>
                      <a:endParaRPr lang="ru-RU" sz="1200" kern="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(10/100 МБ/с)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660427"/>
                  </a:ext>
                </a:extLst>
              </a:tr>
            </a:tbl>
          </a:graphicData>
        </a:graphic>
      </p:graphicFrame>
      <p:sp>
        <p:nvSpPr>
          <p:cNvPr id="3" name="Текст 4">
            <a:extLst>
              <a:ext uri="{FF2B5EF4-FFF2-40B4-BE49-F238E27FC236}">
                <a16:creationId xmlns:a16="http://schemas.microsoft.com/office/drawing/2014/main" id="{49626FAA-6383-4B1B-AAF9-A23EBBC75B32}"/>
              </a:ext>
            </a:extLst>
          </p:cNvPr>
          <p:cNvSpPr txBox="1">
            <a:spLocks/>
          </p:cNvSpPr>
          <p:nvPr/>
        </p:nvSpPr>
        <p:spPr>
          <a:xfrm>
            <a:off x="550863" y="4055036"/>
            <a:ext cx="11090275" cy="2326716"/>
          </a:xfrm>
          <a:prstGeom prst="rect">
            <a:avLst/>
          </a:prstGeom>
        </p:spPr>
        <p:txBody>
          <a:bodyPr vert="horz" lIns="0" tIns="0" rIns="0" bIns="0" numCol="1" spcCol="72000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800" dirty="0"/>
              <a:t>Результаты сравнения ЭВМ и МК: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тактовая частота МК гораздо меньше, чем тактовая частота ЭВМ, что приводит к значительному увеличению времени пересчета;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малый объем памяти МК ограничивает объем таблиц, которые могут быть использованы для расчета тригонометрических функций;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характеристики Ethernet у ЭВМ и МК схожи.</a:t>
            </a:r>
          </a:p>
          <a:p>
            <a:pPr lvl="3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8339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90F643-562B-41E2-8E6D-A3A0F905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Программа для пересчета координат.</a:t>
            </a:r>
            <a:br>
              <a:rPr lang="ru-RU" altLang="ru-RU" sz="2400" dirty="0"/>
            </a:br>
            <a:r>
              <a:rPr lang="ru-RU" altLang="ru-RU" sz="2400" dirty="0"/>
              <a:t>Программы на ЭВМ и МК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47E0EB37-8AA2-08EC-D55B-F0D879ED3588}"/>
              </a:ext>
            </a:extLst>
          </p:cNvPr>
          <p:cNvSpPr txBox="1">
            <a:spLocks/>
          </p:cNvSpPr>
          <p:nvPr/>
        </p:nvSpPr>
        <p:spPr>
          <a:xfrm>
            <a:off x="550863" y="1341438"/>
            <a:ext cx="7489825" cy="6736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dirty="0"/>
              <a:t>Главный критерий для сравнения программ это скорость вычисления.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73AFCE75-1091-CA12-315A-05C8A20F7988}"/>
              </a:ext>
            </a:extLst>
          </p:cNvPr>
          <p:cNvSpPr txBox="1">
            <a:spLocks/>
          </p:cNvSpPr>
          <p:nvPr/>
        </p:nvSpPr>
        <p:spPr>
          <a:xfrm>
            <a:off x="550863" y="1778003"/>
            <a:ext cx="5358870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Реализация пересчета в программах на ЭВМ и МК: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алгоритмы пересчета запрограммированы в виде отдельных функций. Каждая такая функция связывает две системы координат и может пересчитать координат из одной в другую и обратно;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для итерационного пересчета формируется маршрут. Это вектор, который содержит номера вершин, через которые проходит маршрут на графе.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020600CE-ABB6-7B94-F48D-E396D63B8BAB}"/>
              </a:ext>
            </a:extLst>
          </p:cNvPr>
          <p:cNvSpPr txBox="1">
            <a:spLocks/>
          </p:cNvSpPr>
          <p:nvPr/>
        </p:nvSpPr>
        <p:spPr>
          <a:xfrm>
            <a:off x="6456362" y="1786468"/>
            <a:ext cx="5184775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Различия программ: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программа на ЭВМ использует вычисления с двойной точностью, в то время как программа на МК – вычисления с одинарной точностью;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 программе на ЭВМ маршрут вычисляется с помощью алгоритма Флойда-</a:t>
            </a:r>
            <a:r>
              <a:rPr lang="ru-RU" sz="1600" dirty="0" err="1"/>
              <a:t>Уоршелла</a:t>
            </a:r>
            <a:r>
              <a:rPr lang="ru-RU" sz="1600" dirty="0"/>
              <a:t>, в то время как в программе на МК использовались заранее составленные маршруты для пересчета;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 программе на МК, для ускорения вычислений использовались тригонометрические таблицы (</a:t>
            </a:r>
            <a:r>
              <a:rPr lang="ru-RU" sz="1600" dirty="0" err="1"/>
              <a:t>sin</a:t>
            </a:r>
            <a:r>
              <a:rPr lang="ru-RU" sz="1600" dirty="0"/>
              <a:t>, </a:t>
            </a:r>
            <a:r>
              <a:rPr lang="ru-RU" sz="1600" dirty="0" err="1"/>
              <a:t>acos</a:t>
            </a:r>
            <a:r>
              <a:rPr lang="ru-RU" sz="1600" dirty="0"/>
              <a:t>). Объем таблиц – 15000 элементов в формате </a:t>
            </a:r>
            <a:r>
              <a:rPr lang="ru-RU" sz="1600" dirty="0" err="1"/>
              <a:t>float</a:t>
            </a:r>
            <a:r>
              <a:rPr lang="ru-RU" sz="1600" dirty="0"/>
              <a:t>. Общий объем таблиц 120 КБ.</a:t>
            </a:r>
          </a:p>
        </p:txBody>
      </p:sp>
    </p:spTree>
    <p:extLst>
      <p:ext uri="{BB962C8B-B14F-4D97-AF65-F5344CB8AC3E}">
        <p14:creationId xmlns:p14="http://schemas.microsoft.com/office/powerpoint/2010/main" val="2859530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C6E83-5591-458B-9F7B-73733B27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Временные затраты</a:t>
            </a:r>
            <a:endParaRPr lang="ru-RU" dirty="0"/>
          </a:p>
        </p:txBody>
      </p:sp>
      <p:graphicFrame>
        <p:nvGraphicFramePr>
          <p:cNvPr id="7" name="Таблица 9">
            <a:extLst>
              <a:ext uri="{FF2B5EF4-FFF2-40B4-BE49-F238E27FC236}">
                <a16:creationId xmlns:a16="http://schemas.microsoft.com/office/drawing/2014/main" id="{7EE87810-82F1-408D-B3EB-1671C5EFCD2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71085524"/>
              </p:ext>
            </p:extLst>
          </p:nvPr>
        </p:nvGraphicFramePr>
        <p:xfrm>
          <a:off x="550866" y="1639148"/>
          <a:ext cx="8483069" cy="4562686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3870582">
                  <a:extLst>
                    <a:ext uri="{9D8B030D-6E8A-4147-A177-3AD203B41FA5}">
                      <a16:colId xmlns:a16="http://schemas.microsoft.com/office/drawing/2014/main" val="1909452533"/>
                    </a:ext>
                  </a:extLst>
                </a:gridCol>
                <a:gridCol w="1807232">
                  <a:extLst>
                    <a:ext uri="{9D8B030D-6E8A-4147-A177-3AD203B41FA5}">
                      <a16:colId xmlns:a16="http://schemas.microsoft.com/office/drawing/2014/main" val="3000747311"/>
                    </a:ext>
                  </a:extLst>
                </a:gridCol>
                <a:gridCol w="1807232">
                  <a:extLst>
                    <a:ext uri="{9D8B030D-6E8A-4147-A177-3AD203B41FA5}">
                      <a16:colId xmlns:a16="http://schemas.microsoft.com/office/drawing/2014/main" val="3382905812"/>
                    </a:ext>
                  </a:extLst>
                </a:gridCol>
                <a:gridCol w="998023">
                  <a:extLst>
                    <a:ext uri="{9D8B030D-6E8A-4147-A177-3AD203B41FA5}">
                      <a16:colId xmlns:a16="http://schemas.microsoft.com/office/drawing/2014/main" val="404384710"/>
                    </a:ext>
                  </a:extLst>
                </a:gridCol>
              </a:tblGrid>
              <a:tr h="3074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 пересчета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пересчета на ЭВМ, мкс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пересчета на МК, мкс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600" kern="1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</a:t>
                      </a: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600" kern="1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ЭВМ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026228"/>
                  </a:ext>
                </a:extLst>
              </a:tr>
              <a:tr h="3335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ССК в ПГСК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2,7-3,3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295-341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628890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СССК в ПГСК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2,9-3,5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341-384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101771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БСК в ПГСК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2,6-3,1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309-329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459647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РСК в ПГСК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3-3,2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324-329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122213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ССК в НГСК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3-3,6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345-401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881067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СССК в НГСК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3,2-3,7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378-441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505502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БСК в НГСК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2,9-3,5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362-377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78636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РСК в НГСК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3,3-3,7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344-380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148116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ССК в ПСК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3,5-3,9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818409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СССК в ПСК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3,8-4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222480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БСК в ПСК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3,4-3,6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736554"/>
                  </a:ext>
                </a:extLst>
              </a:tr>
              <a:tr h="30744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Пересчет из РСК в ПСК и обратно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77897926"/>
                  </a:ext>
                </a:extLst>
              </a:tr>
            </a:tbl>
          </a:graphicData>
        </a:graphic>
      </p:graphicFrame>
      <p:sp>
        <p:nvSpPr>
          <p:cNvPr id="6" name="Текст 5">
            <a:extLst>
              <a:ext uri="{FF2B5EF4-FFF2-40B4-BE49-F238E27FC236}">
                <a16:creationId xmlns:a16="http://schemas.microsoft.com/office/drawing/2014/main" id="{5C3FCD84-6CE7-4651-AE15-494747B3C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ru-RU" altLang="ru-RU" sz="1800" dirty="0"/>
              <a:t>Время пересчета на ЭВМ и МК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08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40DF2-20F8-46D6-B551-B71F5AAD9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Относительная погрешность МК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Таблица 9">
                <a:extLst>
                  <a:ext uri="{FF2B5EF4-FFF2-40B4-BE49-F238E27FC236}">
                    <a16:creationId xmlns:a16="http://schemas.microsoft.com/office/drawing/2014/main" id="{3C5F31C6-4F1D-457C-B1A5-A758555C9EBB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3263022341"/>
                  </p:ext>
                </p:extLst>
              </p:nvPr>
            </p:nvGraphicFramePr>
            <p:xfrm>
              <a:off x="550864" y="1871367"/>
              <a:ext cx="5184774" cy="4185285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+mn-lt"/>
                                  <a:ea typeface="+mn-ea"/>
                                  <a:cs typeface="+mn-cs"/>
                                </a:rPr>
                                <m:t>𝛿</m:t>
                              </m:r>
                            </m:oMath>
                          </a14:m>
                          <a:r>
                            <a:rPr lang="ru-RU" sz="1600" b="1" kern="1200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%</a:t>
                          </a:r>
                          <a:endParaRPr lang="ru-RU" sz="1600" dirty="0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0,049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0,122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0,166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0,066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0,193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0,034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0,030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0,038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Таблица 9">
                <a:extLst>
                  <a:ext uri="{FF2B5EF4-FFF2-40B4-BE49-F238E27FC236}">
                    <a16:creationId xmlns:a16="http://schemas.microsoft.com/office/drawing/2014/main" id="{3C5F31C6-4F1D-457C-B1A5-A758555C9EBB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3263022341"/>
                  </p:ext>
                </p:extLst>
              </p:nvPr>
            </p:nvGraphicFramePr>
            <p:xfrm>
              <a:off x="550864" y="1871367"/>
              <a:ext cx="5184774" cy="4185285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5926" t="-5660" r="-617" b="-12358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0,049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ПГСК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0,122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0,166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0,066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НГСК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0,193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0,034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СССК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0,030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БСК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0,038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РСК в ПСК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0,043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Текст 5">
            <a:extLst>
              <a:ext uri="{FF2B5EF4-FFF2-40B4-BE49-F238E27FC236}">
                <a16:creationId xmlns:a16="http://schemas.microsoft.com/office/drawing/2014/main" id="{55F89892-A76F-4C69-B1A2-12587971E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1341439"/>
            <a:ext cx="5184775" cy="665162"/>
          </a:xfrm>
        </p:spPr>
        <p:txBody>
          <a:bodyPr>
            <a:normAutofit fontScale="92500"/>
          </a:bodyPr>
          <a:lstStyle/>
          <a:p>
            <a:pPr lvl="1"/>
            <a:r>
              <a:rPr lang="ru-RU" dirty="0"/>
              <a:t>Относительная погрешность при пересчете из топоцентрических СК в планетоцентрические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397CC84-36B7-4FBC-A220-9A12D2F036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66194" y="1341438"/>
            <a:ext cx="5184775" cy="52992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dirty="0"/>
              <a:t>Относительная погрешность при пересчете из планетоцентрических СК в топоцентрические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663BCC-15B4-473B-1DD2-37DF9D1C143E}"/>
                  </a:ext>
                </a:extLst>
              </p:cNvPr>
              <p:cNvSpPr txBox="1"/>
              <p:nvPr/>
            </p:nvSpPr>
            <p:spPr>
              <a:xfrm>
                <a:off x="550864" y="5895783"/>
                <a:ext cx="5184774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sz="1800" b="0" u="none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Средняя погрешность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20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lang="ru-RU" sz="20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2000" i="1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Т−П</m:t>
                        </m:r>
                      </m:sub>
                    </m:sSub>
                    <m:r>
                      <a:rPr lang="ru-RU" sz="2000" i="1" kern="12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=0,077</m:t>
                    </m:r>
                    <m:r>
                      <a:rPr lang="ru-RU" sz="2000" b="0" i="1" kern="1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</m:oMath>
                </a14:m>
                <a:endParaRPr lang="ru-RU" sz="1800" b="1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663BCC-15B4-473B-1DD2-37DF9D1C1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64" y="5895783"/>
                <a:ext cx="5184774" cy="506742"/>
              </a:xfrm>
              <a:prstGeom prst="rect">
                <a:avLst/>
              </a:prstGeom>
              <a:blipFill>
                <a:blip r:embed="rId4"/>
                <a:stretch>
                  <a:fillRect l="-940" b="-18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Таблица 9">
                <a:extLst>
                  <a:ext uri="{FF2B5EF4-FFF2-40B4-BE49-F238E27FC236}">
                    <a16:creationId xmlns:a16="http://schemas.microsoft.com/office/drawing/2014/main" id="{51993D58-6869-5F61-397B-FBBDD9612EB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62814280"/>
                  </p:ext>
                </p:extLst>
              </p:nvPr>
            </p:nvGraphicFramePr>
            <p:xfrm>
              <a:off x="6456362" y="1871367"/>
              <a:ext cx="5184774" cy="4185285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ru-RU" sz="1600" b="1" i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+mn-lt"/>
                                  <a:ea typeface="+mn-ea"/>
                                  <a:cs typeface="+mn-cs"/>
                                </a:rPr>
                                <m:t>𝛿</m:t>
                              </m:r>
                            </m:oMath>
                          </a14:m>
                          <a:r>
                            <a:rPr lang="ru-RU" sz="1600" b="1" kern="1200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%</a:t>
                          </a:r>
                          <a:endParaRPr lang="ru-RU" sz="1600" dirty="0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0,85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0,94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0,63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1,03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1,72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0,78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0,44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0,42</a:t>
                          </a: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Таблица 9">
                <a:extLst>
                  <a:ext uri="{FF2B5EF4-FFF2-40B4-BE49-F238E27FC236}">
                    <a16:creationId xmlns:a16="http://schemas.microsoft.com/office/drawing/2014/main" id="{51993D58-6869-5F61-397B-FBBDD9612EB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62814280"/>
                  </p:ext>
                </p:extLst>
              </p:nvPr>
            </p:nvGraphicFramePr>
            <p:xfrm>
              <a:off x="6456362" y="1871367"/>
              <a:ext cx="5184774" cy="4185285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5926" t="-5660" r="-617" b="-12358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0,85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0,94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ПГСК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0,63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1,03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1,72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0,78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НГСК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0,44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СССК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0,42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БСК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Пересчет из ПСК в РСК</a:t>
                          </a:r>
                          <a:endParaRPr lang="ru-RU" sz="1600" b="1" kern="1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0,42</a:t>
                          </a: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2C1F3C-8F0F-DD98-B05A-99D193F777D4}"/>
                  </a:ext>
                </a:extLst>
              </p:cNvPr>
              <p:cNvSpPr txBox="1"/>
              <p:nvPr/>
            </p:nvSpPr>
            <p:spPr>
              <a:xfrm>
                <a:off x="6466194" y="5937333"/>
                <a:ext cx="5174944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800" b="0" u="none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Средняя погрешность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/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i="1"/>
                            </m:ctrlPr>
                          </m:accPr>
                          <m:e>
                            <m:r>
                              <a:rPr lang="ru-RU" i="1"/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i="1"/>
                          <m:t>П−Т</m:t>
                        </m:r>
                      </m:sub>
                    </m:sSub>
                    <m:r>
                      <a:rPr lang="ru-RU" i="1"/>
                      <m:t>=0,77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sz="1800" b="1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2C1F3C-8F0F-DD98-B05A-99D193F77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194" y="5937333"/>
                <a:ext cx="5174944" cy="465192"/>
              </a:xfrm>
              <a:prstGeom prst="rect">
                <a:avLst/>
              </a:prstGeom>
              <a:blipFill>
                <a:blip r:embed="rId6"/>
                <a:stretch>
                  <a:fillRect l="-1060" b="-210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42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Выводы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70F973-3FF0-443E-8D26-6B1885B5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341438"/>
            <a:ext cx="7489824" cy="5040312"/>
          </a:xfrm>
        </p:spPr>
        <p:txBody>
          <a:bodyPr>
            <a:normAutofit/>
          </a:bodyPr>
          <a:lstStyle/>
          <a:p>
            <a:pPr lvl="3"/>
            <a:r>
              <a:rPr lang="ru-RU" sz="2000" dirty="0"/>
              <a:t>При сравнении программ получены следующие результаты: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2000" dirty="0"/>
              <a:t>время пересчета на ЭВМ – от 2,6 до 4 мкс;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2000" dirty="0"/>
              <a:t>время пересчета на МК – от 309 до 479 мкс;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2000" dirty="0"/>
              <a:t>усредненная относительная погрешность 𝛿 ̅=0,5%.</a:t>
            </a:r>
          </a:p>
          <a:p>
            <a:pPr lvl="3"/>
            <a:endParaRPr lang="ru-RU" sz="2000" dirty="0"/>
          </a:p>
          <a:p>
            <a:pPr lvl="3"/>
            <a:r>
              <a:rPr lang="ru-RU" sz="2000" dirty="0"/>
              <a:t>Можно сделать вывод, что МК может работать в режиме реального времени, т.к. время сбора данных РЛС дальнего обнаружения больше 0,5 мс: у РЛС с дальностью действия 1000 км время сбора данных будет 6,67 мс и при увеличении дальности действия будет увеличиваться запас по времени для пересчета.</a:t>
            </a:r>
          </a:p>
        </p:txBody>
      </p:sp>
    </p:spTree>
    <p:extLst>
      <p:ext uri="{BB962C8B-B14F-4D97-AF65-F5344CB8AC3E}">
        <p14:creationId xmlns:p14="http://schemas.microsoft.com/office/powerpoint/2010/main" val="15181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ая страница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75426110-BF82-4921-B51E-81780A536C48}"/>
    </a:ext>
  </a:extLst>
</a:theme>
</file>

<file path=ppt/theme/theme2.xml><?xml version="1.0" encoding="utf-8"?>
<a:theme xmlns:a="http://schemas.openxmlformats.org/drawingml/2006/main" name="Текстов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8C20C85A-CFD0-4C40-80A0-6689F915CE1B}"/>
    </a:ext>
  </a:extLst>
</a:theme>
</file>

<file path=ppt/theme/theme3.xml><?xml version="1.0" encoding="utf-8"?>
<a:theme xmlns:a="http://schemas.openxmlformats.org/drawingml/2006/main" name="Универсальные блоки - таблицы, рисунки, диаграммы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001A831C-BEEC-4D03-A706-230513593B8E}"/>
    </a:ext>
  </a:extLst>
</a:theme>
</file>

<file path=ppt/theme/theme4.xml><?xml version="1.0" encoding="utf-8"?>
<a:theme xmlns:a="http://schemas.openxmlformats.org/drawingml/2006/main" name="Дополнительн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AFBC0B84-8B15-49D7-9C5E-B813409B8E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ГУАП презентация курса - шаблон</Template>
  <TotalTime>84</TotalTime>
  <Words>1331</Words>
  <Application>Microsoft Office PowerPoint</Application>
  <PresentationFormat>Широкоэкранный</PresentationFormat>
  <Paragraphs>227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Times New Roman</vt:lpstr>
      <vt:lpstr>Arial</vt:lpstr>
      <vt:lpstr>Cambria Math</vt:lpstr>
      <vt:lpstr>Calibri</vt:lpstr>
      <vt:lpstr>Wingdings</vt:lpstr>
      <vt:lpstr>Титульная страница</vt:lpstr>
      <vt:lpstr>Текстовые блоки</vt:lpstr>
      <vt:lpstr>Универсальные блоки - таблицы, рисунки, диаграммы</vt:lpstr>
      <vt:lpstr>Дополнительные блоки</vt:lpstr>
      <vt:lpstr>Разработка программы вычисления положения космического объекта на микропроцессорном устройстве радиолокационной станции </vt:lpstr>
      <vt:lpstr>Постановка задачи</vt:lpstr>
      <vt:lpstr>Системы координат (СК). Топоцентрические СК</vt:lpstr>
      <vt:lpstr>Системы координат (СК). Планетоцентрические СК</vt:lpstr>
      <vt:lpstr>Системы координат (СК). Граф связей СК</vt:lpstr>
      <vt:lpstr>Вычислительный блок в устройстве РЛС. Функциональная схема РЛС</vt:lpstr>
      <vt:lpstr>Вычислительный блок в устройстве РЛС. Работа вычислительного блока</vt:lpstr>
      <vt:lpstr>Программа для пересчета координат. Сравнение ЭВМ и МК</vt:lpstr>
      <vt:lpstr>Программа для пересчета координат. Программы на ЭВМ и МК</vt:lpstr>
      <vt:lpstr>Результаты сравнения программ. Временные затраты</vt:lpstr>
      <vt:lpstr>Результаты сравнения программ. Относительная погрешность МК</vt:lpstr>
      <vt:lpstr>Результаты сравнения программ. Выводы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Фирменный стиль  презентаций</dc:title>
  <dc:subject/>
  <dc:creator>Алексей Малышев</dc:creator>
  <cp:keywords/>
  <dc:description/>
  <cp:lastModifiedBy>Алексей Уголев</cp:lastModifiedBy>
  <cp:revision>31</cp:revision>
  <dcterms:created xsi:type="dcterms:W3CDTF">2023-06-16T08:15:39Z</dcterms:created>
  <dcterms:modified xsi:type="dcterms:W3CDTF">2023-06-19T10:28:31Z</dcterms:modified>
  <cp:category/>
</cp:coreProperties>
</file>